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4"/>
  </p:notesMasterIdLst>
  <p:handoutMasterIdLst>
    <p:handoutMasterId r:id="rId55"/>
  </p:handoutMasterIdLst>
  <p:sldIdLst>
    <p:sldId id="366" r:id="rId2"/>
    <p:sldId id="385" r:id="rId3"/>
    <p:sldId id="489" r:id="rId4"/>
    <p:sldId id="471" r:id="rId5"/>
    <p:sldId id="472" r:id="rId6"/>
    <p:sldId id="473" r:id="rId7"/>
    <p:sldId id="490" r:id="rId8"/>
    <p:sldId id="477" r:id="rId9"/>
    <p:sldId id="478" r:id="rId10"/>
    <p:sldId id="479" r:id="rId11"/>
    <p:sldId id="475" r:id="rId12"/>
    <p:sldId id="491" r:id="rId13"/>
    <p:sldId id="387" r:id="rId14"/>
    <p:sldId id="389" r:id="rId15"/>
    <p:sldId id="393" r:id="rId16"/>
    <p:sldId id="470" r:id="rId17"/>
    <p:sldId id="400" r:id="rId18"/>
    <p:sldId id="401" r:id="rId19"/>
    <p:sldId id="390" r:id="rId20"/>
    <p:sldId id="394" r:id="rId21"/>
    <p:sldId id="402" r:id="rId22"/>
    <p:sldId id="403" r:id="rId23"/>
    <p:sldId id="481" r:id="rId24"/>
    <p:sldId id="476" r:id="rId25"/>
    <p:sldId id="492" r:id="rId26"/>
    <p:sldId id="425" r:id="rId27"/>
    <p:sldId id="419" r:id="rId28"/>
    <p:sldId id="435" r:id="rId29"/>
    <p:sldId id="437" r:id="rId30"/>
    <p:sldId id="438" r:id="rId31"/>
    <p:sldId id="439" r:id="rId32"/>
    <p:sldId id="420" r:id="rId33"/>
    <p:sldId id="430" r:id="rId34"/>
    <p:sldId id="431" r:id="rId35"/>
    <p:sldId id="494" r:id="rId36"/>
    <p:sldId id="495" r:id="rId37"/>
    <p:sldId id="432" r:id="rId38"/>
    <p:sldId id="434" r:id="rId39"/>
    <p:sldId id="487" r:id="rId40"/>
    <p:sldId id="488" r:id="rId41"/>
    <p:sldId id="484" r:id="rId42"/>
    <p:sldId id="485" r:id="rId43"/>
    <p:sldId id="483" r:id="rId44"/>
    <p:sldId id="486" r:id="rId45"/>
    <p:sldId id="418" r:id="rId46"/>
    <p:sldId id="440" r:id="rId47"/>
    <p:sldId id="441" r:id="rId48"/>
    <p:sldId id="443" r:id="rId49"/>
    <p:sldId id="445" r:id="rId50"/>
    <p:sldId id="493" r:id="rId51"/>
    <p:sldId id="446" r:id="rId52"/>
    <p:sldId id="354" r:id="rId5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191"/>
    <a:srgbClr val="1A1819"/>
    <a:srgbClr val="5D5F62"/>
    <a:srgbClr val="31011A"/>
    <a:srgbClr val="D10063"/>
    <a:srgbClr val="E8610D"/>
    <a:srgbClr val="F2AB05"/>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83069" autoAdjust="0"/>
  </p:normalViewPr>
  <p:slideViewPr>
    <p:cSldViewPr snapToGrid="0">
      <p:cViewPr varScale="1">
        <p:scale>
          <a:sx n="78" d="100"/>
          <a:sy n="78" d="100"/>
        </p:scale>
        <p:origin x="-228" y="-90"/>
      </p:cViewPr>
      <p:guideLst>
        <p:guide orient="horz" pos="206"/>
        <p:guide orient="horz" pos="1503"/>
        <p:guide orient="horz" pos="2794"/>
        <p:guide orient="horz" pos="3134"/>
        <p:guide orient="horz" pos="855"/>
        <p:guide pos="222"/>
        <p:guide pos="5546"/>
        <p:guide pos="289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3606" y="-90"/>
      </p:cViewPr>
      <p:guideLst>
        <p:guide orient="horz" pos="5584"/>
        <p:guide pos="244"/>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1B4922E8-B5B7-49C6-8EDF-499C3FE3E65E}" type="datetime3">
              <a:rPr/>
              <a:pPr>
                <a:defRPr/>
              </a:pPr>
              <a:t>15 September 2010</a:t>
            </a:fld>
            <a:endParaRPr dirty="0"/>
          </a:p>
        </p:txBody>
      </p:sp>
      <p:sp>
        <p:nvSpPr>
          <p:cNvPr id="7" name="Footer Placeholder 5"/>
          <p:cNvSpPr>
            <a:spLocks noGrp="1"/>
          </p:cNvSpPr>
          <p:nvPr>
            <p:ph type="ftr" sz="quarter" idx="2"/>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8" name="Slide Number Placeholder 6"/>
          <p:cNvSpPr>
            <a:spLocks noGrp="1"/>
          </p:cNvSpPr>
          <p:nvPr>
            <p:ph type="sldNum" sz="quarter" idx="3"/>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BA518EFB-3BFA-405C-BEC5-6DD7781EC489}" type="slidenum">
              <a:rPr/>
              <a:pPr>
                <a:defRPr/>
              </a:pPr>
              <a:t>‹#›</a:t>
            </a:fld>
            <a:endParaRPr/>
          </a:p>
        </p:txBody>
      </p:sp>
      <p:sp>
        <p:nvSpPr>
          <p:cNvPr id="9"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8925" y="30163"/>
            <a:ext cx="2971800" cy="457200"/>
          </a:xfrm>
          <a:prstGeom prst="rect">
            <a:avLst/>
          </a:prstGeom>
        </p:spPr>
        <p:txBody>
          <a:bodyPr vert="horz" lIns="91440" tIns="45720" rIns="91440" bIns="45720" rtlCol="0"/>
          <a:lstStyle>
            <a:lvl1pPr algn="l" fontAlgn="auto">
              <a:spcBef>
                <a:spcPts val="0"/>
              </a:spcBef>
              <a:spcAft>
                <a:spcPts val="0"/>
              </a:spcAft>
              <a:defRPr sz="1200">
                <a:latin typeface="Futura Bk" pitchFamily="34" charset="0"/>
              </a:defRPr>
            </a:lvl1pPr>
          </a:lstStyle>
          <a:p>
            <a:pPr>
              <a:defRPr/>
            </a:pPr>
            <a:endParaRPr lang="en-US"/>
          </a:p>
        </p:txBody>
      </p:sp>
      <p:sp>
        <p:nvSpPr>
          <p:cNvPr id="3" name="Date Placeholder 2"/>
          <p:cNvSpPr>
            <a:spLocks noGrp="1"/>
          </p:cNvSpPr>
          <p:nvPr>
            <p:ph type="dt" idx="1"/>
          </p:nvPr>
        </p:nvSpPr>
        <p:spPr>
          <a:xfrm>
            <a:off x="5357813" y="8864600"/>
            <a:ext cx="1211262" cy="268288"/>
          </a:xfrm>
          <a:prstGeom prst="rect">
            <a:avLst/>
          </a:prstGeom>
        </p:spPr>
        <p:txBody>
          <a:bodyPr vert="horz" lIns="91440" tIns="45720" rIns="91440" bIns="45720" rtlCol="0" anchor="b"/>
          <a:lstStyle>
            <a:lvl1pPr marL="0" algn="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A551E608-A5A2-4847-B7FF-04419C950909}" type="datetime3">
              <a:rPr/>
              <a:pPr>
                <a:defRPr/>
              </a:pPr>
              <a:t>15 September 2010</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288925" y="4343400"/>
            <a:ext cx="628015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88925" y="8864600"/>
            <a:ext cx="1222375" cy="268288"/>
          </a:xfrm>
          <a:prstGeom prst="rect">
            <a:avLst/>
          </a:prstGeom>
        </p:spPr>
        <p:txBody>
          <a:bodyPr vert="horz" lIns="91440" tIns="45720" rIns="91440" bIns="45720" rtlCol="0" anchor="b"/>
          <a:lstStyle>
            <a:lvl1pPr algn="l" fontAlgn="auto">
              <a:spcBef>
                <a:spcPts val="0"/>
              </a:spcBef>
              <a:spcAft>
                <a:spcPts val="0"/>
              </a:spcAft>
              <a:defRPr sz="800">
                <a:solidFill>
                  <a:schemeClr val="tx1"/>
                </a:solidFill>
                <a:latin typeface="Futura Bk" pitchFamily="34" charset="0"/>
              </a:defRPr>
            </a:lvl1pPr>
          </a:lstStyle>
          <a:p>
            <a:pPr>
              <a:defRPr/>
            </a:pPr>
            <a:r>
              <a:rPr lang="en-US"/>
              <a:t>HP Confidential</a:t>
            </a:r>
            <a:endParaRPr lang="en-US" dirty="0"/>
          </a:p>
        </p:txBody>
      </p:sp>
      <p:sp>
        <p:nvSpPr>
          <p:cNvPr id="7" name="Slide Number Placeholder 6"/>
          <p:cNvSpPr>
            <a:spLocks noGrp="1"/>
          </p:cNvSpPr>
          <p:nvPr>
            <p:ph type="sldNum" sz="quarter" idx="5"/>
          </p:nvPr>
        </p:nvSpPr>
        <p:spPr>
          <a:xfrm>
            <a:off x="3124200" y="8864600"/>
            <a:ext cx="596900" cy="268288"/>
          </a:xfrm>
          <a:prstGeom prst="rect">
            <a:avLst/>
          </a:prstGeom>
        </p:spPr>
        <p:txBody>
          <a:bodyPr vert="horz" lIns="91440" tIns="45720" rIns="91440" bIns="45720" rtlCol="0" anchor="b"/>
          <a:lstStyle>
            <a:lvl1pPr marL="0" algn="ctr" defTabSz="914400" rtl="0" eaLnBrk="1" fontAlgn="auto" latinLnBrk="0" hangingPunct="1">
              <a:spcBef>
                <a:spcPts val="0"/>
              </a:spcBef>
              <a:spcAft>
                <a:spcPts val="0"/>
              </a:spcAft>
              <a:defRPr lang="en-US" sz="800" kern="1200">
                <a:solidFill>
                  <a:schemeClr val="tx1"/>
                </a:solidFill>
                <a:latin typeface="Futura Bk" pitchFamily="34" charset="0"/>
                <a:ea typeface="+mn-ea"/>
                <a:cs typeface="+mn-cs"/>
              </a:defRPr>
            </a:lvl1pPr>
          </a:lstStyle>
          <a:p>
            <a:pPr>
              <a:defRPr/>
            </a:pPr>
            <a:fld id="{79379597-A460-49F0-A617-A1B65470E0A8}" type="slidenum">
              <a:rPr/>
              <a:pPr>
                <a:defRPr/>
              </a:pPr>
              <a:t>‹#›</a:t>
            </a:fld>
            <a:endParaRPr/>
          </a:p>
        </p:txBody>
      </p:sp>
    </p:spTree>
  </p:cSld>
  <p:clrMap bg1="lt1" tx1="dk1" bg2="lt2" tx2="dk2" accent1="accent1" accent2="accent2" accent3="accent3" accent4="accent4" accent5="accent5" accent6="accent6" hlink="hlink" folHlink="folHlink"/>
  <p:hf/>
  <p:notesStyle>
    <a:lvl1pPr marL="114300" indent="-114300" algn="l" rtl="0" eaLnBrk="0" fontAlgn="base" hangingPunct="0">
      <a:lnSpc>
        <a:spcPct val="110000"/>
      </a:lnSpc>
      <a:spcBef>
        <a:spcPts val="400"/>
      </a:spcBef>
      <a:spcAft>
        <a:spcPct val="0"/>
      </a:spcAft>
      <a:buFont typeface="Futura Bk" pitchFamily="34" charset="0"/>
      <a:buChar char="–"/>
      <a:defRPr sz="1200" kern="1200">
        <a:solidFill>
          <a:schemeClr val="tx1"/>
        </a:solidFill>
        <a:latin typeface="Futura Bk" pitchFamily="34" charset="0"/>
        <a:ea typeface="+mn-ea"/>
        <a:cs typeface="+mn-cs"/>
      </a:defRPr>
    </a:lvl1pPr>
    <a:lvl2pPr marL="174625" indent="-60325" algn="l" rtl="0" eaLnBrk="0" fontAlgn="base" hangingPunct="0">
      <a:lnSpc>
        <a:spcPct val="110000"/>
      </a:lnSpc>
      <a:spcBef>
        <a:spcPts val="200"/>
      </a:spcBef>
      <a:spcAft>
        <a:spcPct val="0"/>
      </a:spcAft>
      <a:buSzPct val="80000"/>
      <a:buFont typeface="Arial" charset="0"/>
      <a:buChar char="•"/>
      <a:defRPr sz="1000" kern="1200">
        <a:solidFill>
          <a:schemeClr val="tx1"/>
        </a:solidFill>
        <a:latin typeface="Futura Bk" pitchFamily="34" charset="0"/>
        <a:ea typeface="+mn-ea"/>
        <a:cs typeface="+mn-cs"/>
      </a:defRPr>
    </a:lvl2pPr>
    <a:lvl3pPr marL="342900" indent="-109538"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3pPr>
    <a:lvl4pPr marL="457200" indent="-60325" algn="l" rtl="0" eaLnBrk="0" fontAlgn="base" hangingPunct="0">
      <a:lnSpc>
        <a:spcPct val="110000"/>
      </a:lnSpc>
      <a:spcBef>
        <a:spcPts val="200"/>
      </a:spcBef>
      <a:spcAft>
        <a:spcPct val="0"/>
      </a:spcAft>
      <a:buSzPct val="80000"/>
      <a:buFont typeface="Arial" charset="0"/>
      <a:buChar char="•"/>
      <a:defRPr sz="900" kern="1200">
        <a:solidFill>
          <a:schemeClr val="tx1"/>
        </a:solidFill>
        <a:latin typeface="Futura Bk" pitchFamily="34" charset="0"/>
        <a:ea typeface="+mn-ea"/>
        <a:cs typeface="+mn-cs"/>
      </a:defRPr>
    </a:lvl4pPr>
    <a:lvl5pPr marL="631825" indent="-114300" algn="l" rtl="0" eaLnBrk="0" fontAlgn="base" hangingPunct="0">
      <a:lnSpc>
        <a:spcPct val="110000"/>
      </a:lnSpc>
      <a:spcBef>
        <a:spcPts val="200"/>
      </a:spcBef>
      <a:spcAft>
        <a:spcPct val="0"/>
      </a:spcAft>
      <a:buFont typeface="Futura Bk" pitchFamily="34" charset="0"/>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4"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marL="0" indent="0">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rrowheads="1" noTextEdit="1"/>
          </p:cNvSpPr>
          <p:nvPr>
            <p:ph type="sldImg"/>
          </p:nvPr>
        </p:nvSpPr>
        <p:spPr bwMode="auto">
          <a:noFill/>
          <a:ln>
            <a:solidFill>
              <a:srgbClr val="000000"/>
            </a:solidFill>
            <a:miter lim="800000"/>
            <a:headEnd/>
            <a:tailEnd/>
          </a:ln>
        </p:spPr>
      </p:sp>
      <p:sp>
        <p:nvSpPr>
          <p:cNvPr id="72706" name="Rectangle 3"/>
          <p:cNvSpPr>
            <a:spLocks noGrp="1" noChangeArrowheads="1"/>
          </p:cNvSpPr>
          <p:nvPr>
            <p:ph type="body" idx="1"/>
          </p:nvPr>
        </p:nvSpPr>
        <p:spPr bwMode="auto">
          <a:xfrm>
            <a:off x="685800" y="4343400"/>
            <a:ext cx="5486400" cy="4114800"/>
          </a:xfrm>
          <a:noFill/>
        </p:spPr>
        <p:txBody>
          <a:bodyPr wrap="square" numCol="1" anchor="t" anchorCtr="0" compatLnSpc="1">
            <a:prstTxWarp prst="textNoShape">
              <a:avLst/>
            </a:prstTxWarp>
          </a:bodyPr>
          <a:lstStyle/>
          <a:p>
            <a:pPr marL="0" indent="0">
              <a:spcBef>
                <a:spcPct val="0"/>
              </a:spcBef>
            </a:pPr>
            <a:r>
              <a:rPr lang="en-GB" smtClean="0"/>
              <a:t>Earlier I said that we want to create a virtualization system that could be attested to, i.e. that we could make a strong statement as to the trustworthiness of it’s current state. So I want to spend a few moments expanding on this.</a:t>
            </a:r>
          </a:p>
          <a:p>
            <a:pPr marL="0" indent="0">
              <a:spcBef>
                <a:spcPct val="0"/>
              </a:spcBef>
            </a:pPr>
            <a:endParaRPr lang="en-GB" smtClean="0"/>
          </a:p>
          <a:p>
            <a:pPr marL="0" indent="0">
              <a:spcBef>
                <a:spcPct val="0"/>
              </a:spcBef>
            </a:pPr>
            <a:r>
              <a:rPr lang="en-GB" smtClean="0"/>
              <a:t>Explain what a chain of trust is.  We want to build systems that are immune from s/w attacks. So we build a </a:t>
            </a:r>
            <a:r>
              <a:rPr lang="en-GB" u="sng" smtClean="0"/>
              <a:t>chain of trust</a:t>
            </a:r>
            <a:r>
              <a:rPr lang="en-GB" smtClean="0"/>
              <a:t> which is anchored in h/w which gives us a resilience to s/w attacks. It starts with the TPM (crypto device) that is bound to the mother board and we guarantee that this device will be in a known state when initially powered on. Associated with this is a Core Root of Trust for Measurement (CRTM), which is the BIOS boot block code; it can’t itself be measured but it is a piece of code which is considered trustworthy. It reliably measures integrity value of other code, and stays unchanged during the lifetime of the platform.   CRTM is an extension of normal BIOS, which will be run first to measure other parts of the BIOS block before passing control. The BIOS then measures hardware, and the bootloader and passes control to the bootloader. The bootloader measures VMM kernel and pass control to the VMM and so on. What you end up with is a chain of trust with a measurement value that can be used for attestation.</a:t>
            </a:r>
          </a:p>
          <a:p>
            <a:pPr marL="0" indent="0">
              <a:spcBef>
                <a:spcPct val="0"/>
              </a:spcBef>
            </a:pPr>
            <a:endParaRPr lang="en-GB" smtClean="0"/>
          </a:p>
          <a:p>
            <a:pPr marL="0" indent="0">
              <a:spcBef>
                <a:spcPct val="0"/>
              </a:spcBef>
            </a:pPr>
            <a:r>
              <a:rPr lang="en-GB" smtClean="0"/>
              <a:t>TPM stores measurements and can cryptographically report on those measurements to requesting parties (attestation). Essentially, the TPM signs the measurement (which is a cryptographic hash) so that the one asking for the measurement can know that it was measured by a real TPM. The requestor then checks this measurement against a known good value to determine whether or not this system can be trusted.</a:t>
            </a:r>
          </a:p>
          <a:p>
            <a:pPr marL="0" indent="0">
              <a:spcBef>
                <a:spcPct val="0"/>
              </a:spcBef>
            </a:pPr>
            <a:endParaRPr lang="en-GB" smtClean="0"/>
          </a:p>
          <a:p>
            <a:pPr marL="0" indent="0">
              <a:spcBef>
                <a:spcPct val="0"/>
              </a:spcBef>
            </a:pPr>
            <a:r>
              <a:rPr lang="en-GB" smtClean="0"/>
              <a:t>This is an important feature of these TCG TPMs but one that has yet not been fully exploited. What we are doing within our project is to create an Integrity Measurement and Attestation framework. Specifically designed for measuring the VMM and its supporting security services so that it can attest itself to other platforms that request verification.</a:t>
            </a:r>
            <a:r>
              <a:rPr lang="en-US" smtClean="0"/>
              <a:t>  At its lowest level it will utilize TCG TPM hardware technology and associated CPU / Chipset support such as the Intel (TXT) / AMD (SVM) for DRTM (Dynamic Root of Trust) mechanisms [Grawrock 2006].  Our planned approach diverges from existing integrity measurement systems in regard to its explicit support for the needs of virtualized systems such as chains of trust that can be safely dynamically modified [Cabuk et al. 2008a]</a:t>
            </a:r>
            <a:r>
              <a:rPr lang="en-US" b="1" smtClean="0"/>
              <a:t> </a:t>
            </a:r>
            <a:r>
              <a:rPr lang="en-US" smtClean="0"/>
              <a:t>and the support for tying the integrity of several VMs together into a single attestable and verifiable entity. </a:t>
            </a:r>
          </a:p>
          <a:p>
            <a:pPr marL="0" indent="0">
              <a:spcBef>
                <a:spcPct val="0"/>
              </a:spcBef>
            </a:pPr>
            <a:endParaRPr lang="en-US" b="1" smtClean="0"/>
          </a:p>
          <a:p>
            <a:pPr marL="0" indent="0">
              <a:spcBef>
                <a:spcPct val="0"/>
              </a:spcBef>
            </a:pPr>
            <a:r>
              <a:rPr lang="en-US" smtClean="0"/>
              <a:t>TXT allows us, in combination with the TPM, to ensure that either a Measured Launch Environment or Controlled Launch Environments can be started. MLEs allow any code sequence to run, but generate a launch record which is difficult to forge by an alternative startup sequence. Controlled Launch allows us to refuse to start a particular code image unless the hardware has followed an already approved execution path. We have some functional code which demonstrates MLE, and the functionality to enforce CLE is being developed now.</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nSpc>
                <a:spcPct val="100000"/>
              </a:lnSpc>
              <a:spcBef>
                <a:spcPct val="30000"/>
              </a:spcBef>
              <a:buFontTx/>
              <a:buNone/>
            </a:pPr>
            <a:r>
              <a:rPr lang="en-GB" smtClean="0"/>
              <a:t>Most security strategy, policy and investments decisions are based on intuition and best practices. </a:t>
            </a:r>
            <a:endParaRPr lang="en-US" smtClean="0"/>
          </a:p>
          <a:p>
            <a:pPr marL="0" indent="0"/>
            <a:r>
              <a:rPr lang="en-GB" smtClean="0"/>
              <a:t>Security Analytics is about using scientific methods to make security management rigorous and evidence based.</a:t>
            </a:r>
          </a:p>
        </p:txBody>
      </p:sp>
      <p:sp>
        <p:nvSpPr>
          <p:cNvPr id="75779"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75780"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8F44AE7D-64AB-44E5-AED9-45DFF6563A38}" type="datetime3">
              <a:rPr lang="en-US" sz="800">
                <a:latin typeface="Futura Bk" pitchFamily="34" charset="0"/>
              </a:rPr>
              <a:pPr algn="r"/>
              <a:t>15 September 2010</a:t>
            </a:fld>
            <a:endParaRPr lang="en-US" sz="800">
              <a:latin typeface="Futura Bk" pitchFamily="34" charset="0"/>
            </a:endParaRPr>
          </a:p>
        </p:txBody>
      </p:sp>
      <p:sp>
        <p:nvSpPr>
          <p:cNvPr id="75781"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75782"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5FF1A86A-4FA9-41EE-9B44-30ED82963B65}" type="slidenum">
              <a:rPr lang="en-US" sz="800">
                <a:latin typeface="Futura Bk" pitchFamily="34" charset="0"/>
              </a:rPr>
              <a:pPr algn="ctr"/>
              <a:t>33</a:t>
            </a:fld>
            <a:endParaRPr lang="en-US" sz="800">
              <a:latin typeface="Futura B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We believe this is more necessary as information security gets harder.</a:t>
            </a:r>
          </a:p>
          <a:p>
            <a:endParaRPr lang="en-GB" smtClean="0"/>
          </a:p>
          <a:p>
            <a:r>
              <a:rPr lang="en-GB" smtClean="0"/>
              <a:t>With cloud computing, virtualization, consumerization, more business reliance on IT – and pressure on the IT budget - it gets harder to justify any expenditure, and yet with the burgeoning threat environment this must be done.</a:t>
            </a:r>
          </a:p>
          <a:p>
            <a:endParaRPr lang="en-GB" smtClean="0"/>
          </a:p>
          <a:p>
            <a:r>
              <a:rPr lang="en-GB" smtClean="0"/>
              <a:t>Yes, we can continue to try harder, but it feels like a change in approach is needed, one where we get smarter – hence security analytics.</a:t>
            </a:r>
          </a:p>
          <a:p>
            <a:endParaRPr lang="en-GB" smtClean="0"/>
          </a:p>
        </p:txBody>
      </p:sp>
      <p:sp>
        <p:nvSpPr>
          <p:cNvPr id="77827"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77828"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6C6CF202-7333-4C7B-82EF-A89CF5AD68F6}" type="datetime3">
              <a:rPr lang="en-US" sz="800">
                <a:latin typeface="Futura Bk" pitchFamily="34" charset="0"/>
              </a:rPr>
              <a:pPr algn="r"/>
              <a:t>15 September 2010</a:t>
            </a:fld>
            <a:endParaRPr lang="en-US" sz="800">
              <a:latin typeface="Futura Bk" pitchFamily="34" charset="0"/>
            </a:endParaRPr>
          </a:p>
        </p:txBody>
      </p:sp>
      <p:sp>
        <p:nvSpPr>
          <p:cNvPr id="77829"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77830"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49C4C12B-C449-4F87-A0E7-56AF89734E95}" type="slidenum">
              <a:rPr lang="en-US" sz="800">
                <a:latin typeface="Futura Bk" pitchFamily="34" charset="0"/>
              </a:rPr>
              <a:pPr algn="ctr"/>
              <a:t>34</a:t>
            </a:fld>
            <a:endParaRPr lang="en-US" sz="800">
              <a:latin typeface="Futura Bk"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latin typeface="Arial" charset="0"/>
                <a:ea typeface="ＭＳ Ｐゴシック"/>
                <a:cs typeface="ＭＳ Ｐゴシック"/>
              </a:rPr>
              <a:t>Today most security teams have good knowledge about IT and are working hard to align this with business knowledge.</a:t>
            </a:r>
          </a:p>
          <a:p>
            <a:endParaRPr lang="en-GB" smtClean="0">
              <a:latin typeface="Arial" charset="0"/>
              <a:ea typeface="ＭＳ Ｐゴシック"/>
              <a:cs typeface="ＭＳ Ｐゴシック"/>
            </a:endParaRPr>
          </a:p>
          <a:p>
            <a:r>
              <a:rPr lang="en-GB" smtClean="0">
                <a:latin typeface="Arial" charset="0"/>
                <a:ea typeface="ＭＳ Ｐゴシック"/>
                <a:cs typeface="ＭＳ Ｐゴシック"/>
              </a:rPr>
              <a:t>We are looking to take this further to make business aligned security decisions based on simulation and prediction. To support this we are using appropriate economic and mathematical tools</a:t>
            </a:r>
          </a:p>
          <a:p>
            <a:endParaRPr lang="en-GB" smtClean="0">
              <a:latin typeface="Arial" charset="0"/>
              <a:ea typeface="ＭＳ Ｐゴシック"/>
              <a:cs typeface="ＭＳ Ｐゴシック"/>
            </a:endParaRPr>
          </a:p>
          <a:p>
            <a:endParaRPr lang="en-GB" smtClean="0">
              <a:latin typeface="Arial" charset="0"/>
              <a:ea typeface="ＭＳ Ｐゴシック"/>
              <a:cs typeface="ＭＳ Ｐゴシック"/>
            </a:endParaRPr>
          </a:p>
          <a:p>
            <a:endParaRPr lang="en-GB" smtClean="0">
              <a:latin typeface="Arial" charset="0"/>
              <a:ea typeface="ＭＳ Ｐゴシック"/>
              <a:cs typeface="ＭＳ Ｐゴシック"/>
            </a:endParaRPr>
          </a:p>
          <a:p>
            <a:pPr>
              <a:buFont typeface="Futura Bk" pitchFamily="34" charset="0"/>
              <a:buNone/>
            </a:pPr>
            <a:endParaRPr lang="en-GB" smtClean="0"/>
          </a:p>
        </p:txBody>
      </p:sp>
      <p:sp>
        <p:nvSpPr>
          <p:cNvPr id="81923"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81924"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5F41E9BF-FB9C-4FD3-B7BE-E40C1FFAE6D8}" type="datetime3">
              <a:rPr lang="en-US" sz="800">
                <a:latin typeface="Futura Bk" pitchFamily="34" charset="0"/>
              </a:rPr>
              <a:pPr algn="r"/>
              <a:t>15 September 2010</a:t>
            </a:fld>
            <a:endParaRPr lang="en-US" sz="800">
              <a:latin typeface="Futura Bk" pitchFamily="34" charset="0"/>
            </a:endParaRPr>
          </a:p>
        </p:txBody>
      </p:sp>
      <p:sp>
        <p:nvSpPr>
          <p:cNvPr id="81925"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81926"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EA497C38-8777-49FA-820B-922B3368A0E4}" type="slidenum">
              <a:rPr lang="en-US" sz="800">
                <a:latin typeface="Futura Bk" pitchFamily="34" charset="0"/>
              </a:rPr>
              <a:pPr algn="ctr"/>
              <a:t>37</a:t>
            </a:fld>
            <a:endParaRPr lang="en-US" sz="800">
              <a:latin typeface="Futura Bk"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This is part of an ongoing ambitious research programme, and our first deliverable is to offer a packaged Security Analytics services engagement, together with the tools and methodology, for both Vulnerability and Threat Management, and also for Identity and Access Management.</a:t>
            </a:r>
          </a:p>
          <a:p>
            <a:endParaRPr lang="en-GB" smtClean="0"/>
          </a:p>
          <a:p>
            <a:r>
              <a:rPr lang="en-GB" smtClean="0"/>
              <a:t>Starting with an initial workshop to explore your unique security challenges and identify the strategic priorities, appropriate models will be created and explored to determine the possible outcomes of key security decisions which are available to you. At the end of the exercise you will receive a full report documenting the challenges addressed, the options explored and conclusions drawn.</a:t>
            </a:r>
          </a:p>
          <a:p>
            <a:endParaRPr lang="en-GB" smtClean="0"/>
          </a:p>
        </p:txBody>
      </p:sp>
      <p:sp>
        <p:nvSpPr>
          <p:cNvPr id="83971" name="Header Placeholder 3"/>
          <p:cNvSpPr txBox="1">
            <a:spLocks noGrp="1"/>
          </p:cNvSpPr>
          <p:nvPr/>
        </p:nvSpPr>
        <p:spPr bwMode="auto">
          <a:xfrm>
            <a:off x="288925" y="30163"/>
            <a:ext cx="2971800" cy="457200"/>
          </a:xfrm>
          <a:prstGeom prst="rect">
            <a:avLst/>
          </a:prstGeom>
          <a:noFill/>
          <a:ln w="9525">
            <a:noFill/>
            <a:miter lim="800000"/>
            <a:headEnd/>
            <a:tailEnd/>
          </a:ln>
        </p:spPr>
        <p:txBody>
          <a:bodyPr/>
          <a:lstStyle/>
          <a:p>
            <a:endParaRPr lang="en-GB" sz="1200">
              <a:latin typeface="Futura Bk" pitchFamily="34" charset="0"/>
            </a:endParaRPr>
          </a:p>
        </p:txBody>
      </p:sp>
      <p:sp>
        <p:nvSpPr>
          <p:cNvPr id="83972" name="Date Placeholder 4"/>
          <p:cNvSpPr txBox="1">
            <a:spLocks noGrp="1"/>
          </p:cNvSpPr>
          <p:nvPr/>
        </p:nvSpPr>
        <p:spPr bwMode="auto">
          <a:xfrm>
            <a:off x="5357813" y="8864600"/>
            <a:ext cx="1211262" cy="268288"/>
          </a:xfrm>
          <a:prstGeom prst="rect">
            <a:avLst/>
          </a:prstGeom>
          <a:noFill/>
          <a:ln w="9525">
            <a:noFill/>
            <a:miter lim="800000"/>
            <a:headEnd/>
            <a:tailEnd/>
          </a:ln>
        </p:spPr>
        <p:txBody>
          <a:bodyPr anchor="b"/>
          <a:lstStyle/>
          <a:p>
            <a:pPr algn="r"/>
            <a:fld id="{6F5B2AB3-F879-4B31-A486-F6807AD6AD8B}" type="datetime3">
              <a:rPr lang="en-US" sz="800">
                <a:latin typeface="Futura Bk" pitchFamily="34" charset="0"/>
              </a:rPr>
              <a:pPr algn="r"/>
              <a:t>15 September 2010</a:t>
            </a:fld>
            <a:endParaRPr lang="en-US" sz="800">
              <a:latin typeface="Futura Bk" pitchFamily="34" charset="0"/>
            </a:endParaRPr>
          </a:p>
        </p:txBody>
      </p:sp>
      <p:sp>
        <p:nvSpPr>
          <p:cNvPr id="83973" name="Footer Placeholder 5"/>
          <p:cNvSpPr txBox="1">
            <a:spLocks noGrp="1"/>
          </p:cNvSpPr>
          <p:nvPr/>
        </p:nvSpPr>
        <p:spPr bwMode="auto">
          <a:xfrm>
            <a:off x="288925" y="8864600"/>
            <a:ext cx="1222375" cy="268288"/>
          </a:xfrm>
          <a:prstGeom prst="rect">
            <a:avLst/>
          </a:prstGeom>
          <a:noFill/>
          <a:ln w="9525">
            <a:noFill/>
            <a:miter lim="800000"/>
            <a:headEnd/>
            <a:tailEnd/>
          </a:ln>
        </p:spPr>
        <p:txBody>
          <a:bodyPr anchor="b"/>
          <a:lstStyle/>
          <a:p>
            <a:r>
              <a:rPr lang="en-US" sz="800">
                <a:latin typeface="Futura Bk" pitchFamily="34" charset="0"/>
              </a:rPr>
              <a:t>HP Confidential</a:t>
            </a:r>
          </a:p>
        </p:txBody>
      </p:sp>
      <p:sp>
        <p:nvSpPr>
          <p:cNvPr id="83974" name="Slide Number Placeholder 6"/>
          <p:cNvSpPr txBox="1">
            <a:spLocks noGrp="1"/>
          </p:cNvSpPr>
          <p:nvPr/>
        </p:nvSpPr>
        <p:spPr bwMode="auto">
          <a:xfrm>
            <a:off x="3124200" y="8864600"/>
            <a:ext cx="596900" cy="268288"/>
          </a:xfrm>
          <a:prstGeom prst="rect">
            <a:avLst/>
          </a:prstGeom>
          <a:noFill/>
          <a:ln w="9525">
            <a:noFill/>
            <a:miter lim="800000"/>
            <a:headEnd/>
            <a:tailEnd/>
          </a:ln>
        </p:spPr>
        <p:txBody>
          <a:bodyPr anchor="b"/>
          <a:lstStyle/>
          <a:p>
            <a:pPr algn="ctr"/>
            <a:fld id="{B6DC2F89-2DA7-4D93-BEDA-B33A4AB57026}" type="slidenum">
              <a:rPr lang="en-US" sz="800">
                <a:latin typeface="Futura Bk" pitchFamily="34" charset="0"/>
              </a:rPr>
              <a:pPr algn="ctr"/>
              <a:t>38</a:t>
            </a:fld>
            <a:endParaRPr lang="en-US" sz="800">
              <a:latin typeface="Futura Bk"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3"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pic>
        <p:nvPicPr>
          <p:cNvPr id="2" name="Picture 10" descr="shanghai_2.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6"/>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8"/>
          <p:cNvSpPr txBox="1"/>
          <p:nvPr userDrawn="1"/>
        </p:nvSpPr>
        <p:spPr bwMode="gray">
          <a:xfrm>
            <a:off x="249238" y="4805363"/>
            <a:ext cx="384175" cy="200025"/>
          </a:xfrm>
          <a:prstGeom prst="rect">
            <a:avLst/>
          </a:prstGeom>
          <a:noFill/>
        </p:spPr>
        <p:txBody>
          <a:bodyPr>
            <a:spAutoFit/>
          </a:bodyPr>
          <a:lstStyle/>
          <a:p>
            <a:pPr>
              <a:defRPr/>
            </a:pPr>
            <a:fld id="{55718536-ADDF-459C-BB15-14B6354DD409}"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Blu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20"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4"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noProof="0" dirty="0"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Gree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Magenta">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Re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Mult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4"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hoto">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2"/>
          <p:cNvSpPr txBox="1"/>
          <p:nvPr userDrawn="1"/>
        </p:nvSpPr>
        <p:spPr bwMode="gray">
          <a:xfrm>
            <a:off x="249238" y="4805363"/>
            <a:ext cx="384175" cy="200025"/>
          </a:xfrm>
          <a:prstGeom prst="rect">
            <a:avLst/>
          </a:prstGeom>
          <a:noFill/>
        </p:spPr>
        <p:txBody>
          <a:bodyPr>
            <a:spAutoFit/>
          </a:bodyPr>
          <a:lstStyle/>
          <a:p>
            <a:pPr>
              <a:defRPr/>
            </a:pPr>
            <a:fld id="{1919B91B-FEAF-406B-94DD-671FB54D7DF6}"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extBox 14"/>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8"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Slide Photo 2">
    <p:spTree>
      <p:nvGrpSpPr>
        <p:cNvPr id="1" name=""/>
        <p:cNvGrpSpPr/>
        <p:nvPr/>
      </p:nvGrpSpPr>
      <p:grpSpPr>
        <a:xfrm>
          <a:off x="0" y="0"/>
          <a:ext cx="0" cy="0"/>
          <a:chOff x="0" y="0"/>
          <a:chExt cx="0" cy="0"/>
        </a:xfrm>
      </p:grpSpPr>
      <p:pic>
        <p:nvPicPr>
          <p:cNvPr id="4" name="Picture 12" descr="shanghai_2.jpg"/>
          <p:cNvPicPr>
            <a:picLocks noChangeAspect="1"/>
          </p:cNvPicPr>
          <p:nvPr userDrawn="1"/>
        </p:nvPicPr>
        <p:blipFill>
          <a:blip r:embed="rId2"/>
          <a:srcRect l="1353" r="38646"/>
          <a:stretch>
            <a:fillRect/>
          </a:stretch>
        </p:blipFill>
        <p:spPr bwMode="auto">
          <a:xfrm>
            <a:off x="3657600" y="0"/>
            <a:ext cx="5486400"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p:nvPr userDrawn="1"/>
        </p:nvSpPr>
        <p:spPr bwMode="gray">
          <a:xfrm>
            <a:off x="249238" y="4805363"/>
            <a:ext cx="384175" cy="200025"/>
          </a:xfrm>
          <a:prstGeom prst="rect">
            <a:avLst/>
          </a:prstGeom>
          <a:noFill/>
        </p:spPr>
        <p:txBody>
          <a:bodyPr>
            <a:spAutoFit/>
          </a:bodyPr>
          <a:lstStyle/>
          <a:p>
            <a:pPr>
              <a:defRPr/>
            </a:pPr>
            <a:fld id="{89457118-BADE-4F20-8687-AAFCF0C1F469}"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extBox 14"/>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pic>
        <p:nvPicPr>
          <p:cNvPr id="8"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11" name="Title 19"/>
          <p:cNvSpPr>
            <a:spLocks noGrp="1"/>
          </p:cNvSpPr>
          <p:nvPr>
            <p:ph type="title"/>
          </p:nvPr>
        </p:nvSpPr>
        <p:spPr bwMode="black">
          <a:xfrm>
            <a:off x="237744" y="292608"/>
            <a:ext cx="4189302" cy="857250"/>
          </a:xfrm>
          <a:prstGeom prst="rect">
            <a:avLst/>
          </a:prstGeom>
        </p:spPr>
        <p:txBody>
          <a:bodyPr/>
          <a:lstStyle>
            <a:lvl1pPr>
              <a:lnSpc>
                <a:spcPts val="3100"/>
              </a:lnSpc>
              <a:defRPr sz="3100" baseline="0">
                <a:solidFill>
                  <a:schemeClr val="bg1"/>
                </a:solidFill>
                <a:latin typeface="Futura Bk" pitchFamily="34" charset="0"/>
              </a:defRPr>
            </a:lvl1pPr>
          </a:lstStyle>
          <a:p>
            <a:r>
              <a:rPr lang="en-US" dirty="0" smtClean="0"/>
              <a:t>Click to edit Master title style</a:t>
            </a:r>
            <a:endParaRPr lang="en-US" dirty="0"/>
          </a:p>
        </p:txBody>
      </p:sp>
      <p:sp>
        <p:nvSpPr>
          <p:cNvPr id="17" name="Text Placeholder 12"/>
          <p:cNvSpPr>
            <a:spLocks noGrp="1"/>
          </p:cNvSpPr>
          <p:nvPr>
            <p:ph type="body" sz="quarter" idx="14"/>
          </p:nvPr>
        </p:nvSpPr>
        <p:spPr>
          <a:xfrm>
            <a:off x="246888" y="4141089"/>
            <a:ext cx="3398012" cy="402336"/>
          </a:xfrm>
          <a:prstGeom prst="rect">
            <a:avLst/>
          </a:prstGeom>
        </p:spPr>
        <p:txBody>
          <a:bodyPr anchor="b">
            <a:noAutofit/>
          </a:bodyPr>
          <a:lstStyle>
            <a:lvl1pPr marL="0" indent="0">
              <a:lnSpc>
                <a:spcPct val="100000"/>
              </a:lnSpc>
              <a:spcBef>
                <a:spcPts val="0"/>
              </a:spcBef>
              <a:buNone/>
              <a:defRPr lang="en-US" sz="2000" kern="1200" baseline="0" dirty="0" smtClean="0">
                <a:solidFill>
                  <a:srgbClr val="FFFFFF"/>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Line with Content no ang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6" name="Text Placeholder 13"/>
          <p:cNvSpPr>
            <a:spLocks noGrp="1"/>
          </p:cNvSpPr>
          <p:nvPr>
            <p:ph type="body" sz="quarter" idx="10"/>
          </p:nvPr>
        </p:nvSpPr>
        <p:spPr>
          <a:xfrm>
            <a:off x="256032" y="932688"/>
            <a:ext cx="7662672" cy="3666744"/>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en">
    <p:bg>
      <p:bgPr>
        <a:gradFill rotWithShape="0">
          <a:gsLst>
            <a:gs pos="0">
              <a:srgbClr val="8CEF29"/>
            </a:gs>
            <a:gs pos="13000">
              <a:srgbClr val="8CEF29"/>
            </a:gs>
            <a:gs pos="41000">
              <a:srgbClr val="169E30"/>
            </a:gs>
            <a:gs pos="100000">
              <a:srgbClr val="001707"/>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Subtitle and Content">
    <p:spTree>
      <p:nvGrpSpPr>
        <p:cNvPr id="1" name=""/>
        <p:cNvGrpSpPr/>
        <p:nvPr/>
      </p:nvGrpSpPr>
      <p:grpSpPr>
        <a:xfrm>
          <a:off x="0" y="0"/>
          <a:ext cx="0" cy="0"/>
          <a:chOff x="0" y="0"/>
          <a:chExt cx="0" cy="0"/>
        </a:xfrm>
      </p:grpSpPr>
      <p:pic>
        <p:nvPicPr>
          <p:cNvPr id="5" name="Picture 11"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10"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
        <p:nvSpPr>
          <p:cNvPr id="7"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0"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 with Subtitle no ang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5" name="Text Placeholder 12"/>
          <p:cNvSpPr>
            <a:spLocks noGrp="1"/>
          </p:cNvSpPr>
          <p:nvPr>
            <p:ph type="body" sz="quarter" idx="11"/>
          </p:nvPr>
        </p:nvSpPr>
        <p:spPr>
          <a:xfrm>
            <a:off x="246888" y="694944"/>
            <a:ext cx="8366760" cy="402336"/>
          </a:xfrm>
        </p:spPr>
        <p:txBody>
          <a:bodyPr/>
          <a:lstStyle>
            <a:lvl1pPr marL="0" indent="0">
              <a:lnSpc>
                <a:spcPct val="100000"/>
              </a:lnSpc>
              <a:spcBef>
                <a:spcPts val="0"/>
              </a:spcBef>
              <a:buNone/>
              <a:defRPr>
                <a:solidFill>
                  <a:srgbClr val="7B7B79"/>
                </a:solidFill>
              </a:defRPr>
            </a:lvl1pPr>
          </a:lstStyle>
          <a:p>
            <a:pPr lvl="0"/>
            <a:r>
              <a:rPr lang="en-US" dirty="0"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 Only no angl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92608"/>
            <a:ext cx="8375650" cy="503992"/>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 with Content">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 with Content no ang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3"/>
          <p:cNvSpPr>
            <a:spLocks noGrp="1"/>
          </p:cNvSpPr>
          <p:nvPr>
            <p:ph type="body" sz="quarter" idx="10"/>
          </p:nvPr>
        </p:nvSpPr>
        <p:spPr>
          <a:xfrm>
            <a:off x="256032" y="1280160"/>
            <a:ext cx="7662672" cy="331927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 Subtitle and Content">
    <p:spTree>
      <p:nvGrpSpPr>
        <p:cNvPr id="1" name=""/>
        <p:cNvGrpSpPr/>
        <p:nvPr/>
      </p:nvGrpSpPr>
      <p:grpSpPr>
        <a:xfrm>
          <a:off x="0" y="0"/>
          <a:ext cx="0" cy="0"/>
          <a:chOff x="0" y="0"/>
          <a:chExt cx="0" cy="0"/>
        </a:xfrm>
      </p:grpSpPr>
      <p:pic>
        <p:nvPicPr>
          <p:cNvPr id="5" name="Picture 10"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10"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Line, Subtitle and Content no angl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
        <p:nvSpPr>
          <p:cNvPr id="7" name="Text Placeholder 13"/>
          <p:cNvSpPr>
            <a:spLocks noGrp="1"/>
          </p:cNvSpPr>
          <p:nvPr>
            <p:ph type="body" sz="quarter" idx="10"/>
          </p:nvPr>
        </p:nvSpPr>
        <p:spPr>
          <a:xfrm>
            <a:off x="256032" y="1628775"/>
            <a:ext cx="7662672" cy="2971801"/>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Magenta">
    <p:bg>
      <p:bgPr>
        <a:gradFill rotWithShape="0">
          <a:gsLst>
            <a:gs pos="0">
              <a:srgbClr val="E862B8"/>
            </a:gs>
            <a:gs pos="13000">
              <a:srgbClr val="E862B8"/>
            </a:gs>
            <a:gs pos="41000">
              <a:srgbClr val="D31F6E"/>
            </a:gs>
            <a:gs pos="100000">
              <a:srgbClr val="26000C"/>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Line, with Subtitle">
    <p:spTree>
      <p:nvGrpSpPr>
        <p:cNvPr id="1" name=""/>
        <p:cNvGrpSpPr/>
        <p:nvPr/>
      </p:nvGrpSpPr>
      <p:grpSpPr>
        <a:xfrm>
          <a:off x="0" y="0"/>
          <a:ext cx="0" cy="0"/>
          <a:chOff x="0" y="0"/>
          <a:chExt cx="0" cy="0"/>
        </a:xfrm>
      </p:grpSpPr>
      <p:pic>
        <p:nvPicPr>
          <p:cNvPr id="4"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1"/>
          </p:nvPr>
        </p:nvSpPr>
        <p:spPr>
          <a:xfrm>
            <a:off x="246888" y="1088136"/>
            <a:ext cx="8366760" cy="402336"/>
          </a:xfrm>
        </p:spPr>
        <p:txBody>
          <a:bodyPr/>
          <a:lstStyle>
            <a:lvl1pPr marL="0" indent="0">
              <a:lnSpc>
                <a:spcPct val="100000"/>
              </a:lnSpc>
              <a:spcBef>
                <a:spcPts val="0"/>
              </a:spcBef>
              <a:buNone/>
              <a:defRPr>
                <a:solidFill>
                  <a:srgbClr val="7B7B79"/>
                </a:solidFill>
              </a:defRPr>
            </a:lvl1pPr>
            <a:lvl2pPr>
              <a:buNone/>
              <a:defRPr/>
            </a:lvl2pPr>
          </a:lstStyle>
          <a:p>
            <a:pPr lvl="0"/>
            <a:r>
              <a:rPr lang="en-US" dirty="0"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Line Title Only">
    <p:spTree>
      <p:nvGrpSpPr>
        <p:cNvPr id="1" name=""/>
        <p:cNvGrpSpPr/>
        <p:nvPr/>
      </p:nvGrpSpPr>
      <p:grpSpPr>
        <a:xfrm>
          <a:off x="0" y="0"/>
          <a:ext cx="0" cy="0"/>
          <a:chOff x="0" y="0"/>
          <a:chExt cx="0" cy="0"/>
        </a:xfrm>
      </p:grpSpPr>
      <p:pic>
        <p:nvPicPr>
          <p:cNvPr id="3" name="Picture 7"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4"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9" name="Title 8"/>
          <p:cNvSpPr>
            <a:spLocks noGrp="1"/>
          </p:cNvSpPr>
          <p:nvPr>
            <p:ph type="title"/>
          </p:nvPr>
        </p:nvSpPr>
        <p:spPr>
          <a:xfrm>
            <a:off x="234950" y="287826"/>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sz="31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7" name="Picture 15"/>
          <p:cNvPicPr>
            <a:picLocks noChangeArrowheads="1"/>
          </p:cNvPicPr>
          <p:nvPr userDrawn="1"/>
        </p:nvPicPr>
        <p:blipFill>
          <a:blip r:embed="rId2"/>
          <a:srcRect r="4964" b="2100"/>
          <a:stretch>
            <a:fillRect/>
          </a:stretch>
        </p:blipFill>
        <p:spPr bwMode="auto">
          <a:xfrm>
            <a:off x="7918450" y="-239713"/>
            <a:ext cx="1225550" cy="5383213"/>
          </a:xfrm>
          <a:prstGeom prst="rect">
            <a:avLst/>
          </a:prstGeom>
          <a:noFill/>
          <a:ln w="9525">
            <a:noFill/>
            <a:miter lim="800000"/>
            <a:headEnd/>
            <a:tailEnd/>
          </a:ln>
        </p:spPr>
      </p:pic>
      <p:sp>
        <p:nvSpPr>
          <p:cNvPr id="10" name="Title 8"/>
          <p:cNvSpPr>
            <a:spLocks noGrp="1"/>
          </p:cNvSpPr>
          <p:nvPr>
            <p:ph type="title"/>
          </p:nvPr>
        </p:nvSpPr>
        <p:spPr>
          <a:xfrm>
            <a:off x="265176" y="1261873"/>
            <a:ext cx="2700274" cy="458977"/>
          </a:xfrm>
          <a:prstGeom prst="rect">
            <a:avLst/>
          </a:prstGeom>
        </p:spPr>
        <p:txBody>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smtClean="0">
                <a:solidFill>
                  <a:srgbClr val="0098F6"/>
                </a:solidFill>
                <a:latin typeface="Futura Bk" pitchFamily="34" charset="0"/>
                <a:ea typeface="+mn-ea"/>
                <a:cs typeface="+mn-cs"/>
              </a:defRPr>
            </a:lvl1pPr>
          </a:lstStyle>
          <a:p>
            <a:r>
              <a:rPr lang="en-US" dirty="0" smtClean="0"/>
              <a:t>Click to edit Master title style</a:t>
            </a:r>
            <a:endParaRPr lang="en-US" dirty="0"/>
          </a:p>
        </p:txBody>
      </p:sp>
      <p:sp>
        <p:nvSpPr>
          <p:cNvPr id="13" name="Text Placeholder 18"/>
          <p:cNvSpPr>
            <a:spLocks noGrp="1"/>
          </p:cNvSpPr>
          <p:nvPr>
            <p:ph type="body" sz="quarter" idx="13"/>
          </p:nvPr>
        </p:nvSpPr>
        <p:spPr>
          <a:xfrm>
            <a:off x="252633" y="1805872"/>
            <a:ext cx="2712817" cy="2813753"/>
          </a:xfrm>
          <a:prstGeom prst="rect">
            <a:avLst/>
          </a:prstGeom>
        </p:spPr>
        <p:txBody>
          <a:bodyPr>
            <a:normAutofit/>
          </a:bodyPr>
          <a:lstStyle>
            <a:lvl1pPr marL="0" indent="0">
              <a:lnSpc>
                <a:spcPct val="110000"/>
              </a:lnSpc>
              <a:spcBef>
                <a:spcPts val="1000"/>
              </a:spcBef>
              <a:buClr>
                <a:srgbClr val="000000"/>
              </a:buClr>
              <a:buFont typeface="Futura Bk" pitchFamily="34" charset="0"/>
              <a:buNone/>
              <a:defRPr sz="2000">
                <a:solidFill>
                  <a:srgbClr val="000000"/>
                </a:solidFill>
                <a:latin typeface="Futura Bk" pitchFamily="34" charset="0"/>
              </a:defRPr>
            </a:lvl1pPr>
            <a:lvl2pPr marL="227013" indent="1588">
              <a:lnSpc>
                <a:spcPct val="100000"/>
              </a:lnSpc>
              <a:spcBef>
                <a:spcPts val="0"/>
              </a:spcBef>
              <a:defRPr sz="2000">
                <a:solidFill>
                  <a:schemeClr val="bg1"/>
                </a:solidFill>
                <a:latin typeface="Futura Bk" pitchFamily="34" charset="0"/>
              </a:defRPr>
            </a:lvl2pPr>
            <a:lvl3pPr marL="284163" indent="0">
              <a:lnSpc>
                <a:spcPct val="100000"/>
              </a:lnSpc>
              <a:buNone/>
              <a:defRPr sz="2000">
                <a:solidFill>
                  <a:schemeClr val="bg1"/>
                </a:solidFill>
                <a:latin typeface="Futura Bk" pitchFamily="34" charset="0"/>
              </a:defRPr>
            </a:lvl3pPr>
            <a:lvl4pPr marL="396875" indent="0">
              <a:lnSpc>
                <a:spcPct val="100000"/>
              </a:lnSpc>
              <a:buNone/>
              <a:defRPr sz="2000">
                <a:solidFill>
                  <a:schemeClr val="bg1"/>
                </a:solidFill>
                <a:latin typeface="Futura Bk" pitchFamily="34" charset="0"/>
              </a:defRPr>
            </a:lvl4pPr>
            <a:lvl5pPr marL="517525" marR="0" indent="0" algn="l" defTabSz="914400" rtl="0" eaLnBrk="1" fontAlgn="auto" latinLnBrk="0" hangingPunct="1">
              <a:lnSpc>
                <a:spcPct val="100000"/>
              </a:lnSpc>
              <a:spcBef>
                <a:spcPct val="20000"/>
              </a:spcBef>
              <a:spcAft>
                <a:spcPts val="0"/>
              </a:spcAft>
              <a:buClrTx/>
              <a:buSzTx/>
              <a:buFont typeface="Arial" pitchFamily="34" charset="0"/>
              <a:buNone/>
              <a:tabLst/>
              <a:defRPr sz="2000">
                <a:solidFill>
                  <a:schemeClr val="bg1"/>
                </a:solidFill>
                <a:latin typeface="Futura Bk" pitchFamily="34" charset="0"/>
              </a:defRPr>
            </a:lvl5pPr>
          </a:lstStyle>
          <a:p>
            <a:pPr lvl="0"/>
            <a:r>
              <a:rPr lang="en-US" dirty="0" smtClean="0"/>
              <a:t>Click to edit Master text styles</a:t>
            </a:r>
          </a:p>
        </p:txBody>
      </p:sp>
      <p:sp>
        <p:nvSpPr>
          <p:cNvPr id="22" name="Text Placeholder 21"/>
          <p:cNvSpPr>
            <a:spLocks noGrp="1"/>
          </p:cNvSpPr>
          <p:nvPr>
            <p:ph type="body" sz="quarter" idx="15"/>
          </p:nvPr>
        </p:nvSpPr>
        <p:spPr>
          <a:xfrm>
            <a:off x="3140158" y="1261873"/>
            <a:ext cx="2686050" cy="458977"/>
          </a:xfrm>
          <a:prstGeom prst="rect">
            <a:avLst/>
          </a:prstGeom>
        </p:spPr>
        <p:txBody>
          <a:bodyPr rtlCol="0">
            <a:noAutofit/>
          </a:bodyPr>
          <a:lstStyle>
            <a:lvl1pPr marL="173736" marR="0" indent="-173736" algn="l" defTabSz="914400" rtl="0" eaLnBrk="1" fontAlgn="auto" latinLnBrk="0" hangingPunct="1">
              <a:lnSpc>
                <a:spcPct val="100000"/>
              </a:lnSpc>
              <a:spcBef>
                <a:spcPts val="1000"/>
              </a:spcBef>
              <a:spcAft>
                <a:spcPts val="0"/>
              </a:spcAft>
              <a:buClrTx/>
              <a:buSzTx/>
              <a:buFontTx/>
              <a:buNone/>
              <a:tabLst/>
              <a:defRPr lang="en-US" sz="2000" kern="1200" cap="all" baseline="0" dirty="0">
                <a:solidFill>
                  <a:srgbClr val="0098F6"/>
                </a:solidFill>
                <a:latin typeface="Futura Bk" pitchFamily="34" charset="0"/>
                <a:ea typeface="+mn-ea"/>
                <a:cs typeface="+mn-cs"/>
              </a:defRPr>
            </a:lvl1pPr>
            <a:lvl2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2pPr>
            <a:lvl3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3pPr>
            <a:lvl4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4pPr>
            <a:lvl5pPr>
              <a:defRPr kumimoji="0" lang="en-US" sz="1800" b="0" i="0" u="none" strike="noStrike" kern="1200" cap="none" spc="0" normalizeH="0" baseline="0" noProof="0" dirty="0" smtClean="0">
                <a:ln>
                  <a:noFill/>
                </a:ln>
                <a:solidFill>
                  <a:srgbClr val="05A6FF"/>
                </a:solidFill>
                <a:effectLst/>
                <a:uLnTx/>
                <a:uFillTx/>
                <a:latin typeface="Futura Bk" pitchFamily="34" charset="0"/>
                <a:ea typeface="+mn-ea"/>
                <a:cs typeface="+mn-cs"/>
              </a:defRPr>
            </a:lvl5pPr>
          </a:lstStyle>
          <a:p>
            <a:pPr lvl="0"/>
            <a:r>
              <a:rPr lang="en-US" dirty="0" smtClean="0"/>
              <a:t>Click to edit Master text styles</a:t>
            </a:r>
          </a:p>
        </p:txBody>
      </p:sp>
      <p:sp>
        <p:nvSpPr>
          <p:cNvPr id="14" name="Text Placeholder 13"/>
          <p:cNvSpPr>
            <a:spLocks noGrp="1"/>
          </p:cNvSpPr>
          <p:nvPr>
            <p:ph type="body" sz="quarter" idx="16"/>
          </p:nvPr>
        </p:nvSpPr>
        <p:spPr>
          <a:xfrm>
            <a:off x="233158" y="288022"/>
            <a:ext cx="8375904" cy="859536"/>
          </a:xfrm>
          <a:prstGeom prst="rect">
            <a:avLst/>
          </a:prstGeom>
        </p:spPr>
        <p:txBody>
          <a:bodyPr rtlCol="0">
            <a:noAutofit/>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smtClean="0">
                <a:solidFill>
                  <a:srgbClr val="000000"/>
                </a:solidFill>
                <a:latin typeface="Futura Bk" pitchFamily="34" charset="0"/>
                <a:ea typeface="+mj-ea"/>
                <a:cs typeface="+mj-cs"/>
              </a:defRPr>
            </a:lvl1pPr>
          </a:lstStyle>
          <a:p>
            <a:pPr lvl="0"/>
            <a:r>
              <a:rPr lang="en-US" dirty="0" smtClean="0"/>
              <a:t>Click to edit Master text styles</a:t>
            </a:r>
          </a:p>
        </p:txBody>
      </p:sp>
      <p:sp>
        <p:nvSpPr>
          <p:cNvPr id="16" name="Text Placeholder 13"/>
          <p:cNvSpPr>
            <a:spLocks noGrp="1"/>
          </p:cNvSpPr>
          <p:nvPr>
            <p:ph type="body" sz="quarter" idx="10"/>
          </p:nvPr>
        </p:nvSpPr>
        <p:spPr>
          <a:xfrm>
            <a:off x="3136392" y="1801368"/>
            <a:ext cx="4846320" cy="2816352"/>
          </a:xfrm>
          <a:prstGeom prst="rect">
            <a:avLst/>
          </a:prstGeom>
        </p:spPr>
        <p:txBody>
          <a:bodyPr>
            <a:normAutofit/>
          </a:bodyPr>
          <a:lstStyle>
            <a:lvl1pPr>
              <a:lnSpc>
                <a:spcPct val="110000"/>
              </a:lnSpc>
              <a:spcBef>
                <a:spcPts val="1000"/>
              </a:spcBef>
              <a:defRPr/>
            </a:lvl1pPr>
            <a:lvl2pPr marL="338138" indent="-106363">
              <a:lnSpc>
                <a:spcPct val="110000"/>
              </a:lnSpc>
              <a:spcBef>
                <a:spcPts val="500"/>
              </a:spcBef>
              <a:buSzPct val="80000"/>
              <a:buFont typeface="Arial" pitchFamily="34" charset="0"/>
              <a:buChar char="•"/>
              <a:tabLst/>
              <a:defRPr sz="1600"/>
            </a:lvl2pPr>
            <a:lvl3pPr marL="573088" indent="-169863">
              <a:lnSpc>
                <a:spcPct val="110000"/>
              </a:lnSpc>
              <a:spcBef>
                <a:spcPts val="400"/>
              </a:spcBef>
              <a:buSzPct val="100000"/>
              <a:buFont typeface="Futura Bk" pitchFamily="34" charset="0"/>
              <a:buChar char="–"/>
              <a:defRPr sz="1200"/>
            </a:lvl3pPr>
            <a:lvl4pPr marL="795338" indent="-112713">
              <a:lnSpc>
                <a:spcPct val="110000"/>
              </a:lnSpc>
              <a:spcBef>
                <a:spcPts val="400"/>
              </a:spcBef>
              <a:buSzPct val="80000"/>
              <a:buFont typeface="Arial" pitchFamily="34" charset="0"/>
              <a:buChar char="•"/>
              <a:defRPr sz="1200"/>
            </a:lvl4pPr>
            <a:lvl5pPr marL="1027113" indent="-166688" defTabSz="744538">
              <a:lnSpc>
                <a:spcPct val="110000"/>
              </a:lnSpc>
              <a:spcBef>
                <a:spcPts val="400"/>
              </a:spcBef>
              <a:buSzPct val="100000"/>
              <a:buFont typeface="Futura Bk"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srcRect/>
          <a:stretch>
            <a:fillRect/>
          </a:stretch>
        </p:blipFill>
        <p:spPr bwMode="auto">
          <a:xfrm>
            <a:off x="8402638" y="4572000"/>
            <a:ext cx="401637" cy="407988"/>
          </a:xfrm>
          <a:prstGeom prst="rect">
            <a:avLst/>
          </a:prstGeom>
          <a:noFill/>
          <a:ln w="9525">
            <a:noFill/>
            <a:miter lim="800000"/>
            <a:headEnd/>
            <a:tailEnd/>
          </a:ln>
        </p:spPr>
      </p:pic>
      <p:sp>
        <p:nvSpPr>
          <p:cNvPr id="21" name="Title 8"/>
          <p:cNvSpPr>
            <a:spLocks noGrp="1"/>
          </p:cNvSpPr>
          <p:nvPr>
            <p:ph type="title"/>
          </p:nvPr>
        </p:nvSpPr>
        <p:spPr>
          <a:xfrm>
            <a:off x="234950" y="289433"/>
            <a:ext cx="8375650" cy="857250"/>
          </a:xfrm>
          <a:prstGeom prst="rect">
            <a:avLst/>
          </a:prstGeom>
        </p:spPr>
        <p:txBody>
          <a:bodyPr/>
          <a:lstStyle>
            <a:lvl1pPr marL="0" marR="0" indent="0" algn="l" defTabSz="914400" rtl="0" eaLnBrk="1" fontAlgn="auto" latinLnBrk="0" hangingPunct="1">
              <a:lnSpc>
                <a:spcPts val="3100"/>
              </a:lnSpc>
              <a:spcBef>
                <a:spcPct val="0"/>
              </a:spcBef>
              <a:spcAft>
                <a:spcPts val="0"/>
              </a:spcAft>
              <a:buClrTx/>
              <a:buSzTx/>
              <a:buFontTx/>
              <a:buNone/>
              <a:tabLst/>
              <a:defRPr lang="en-US" sz="3100" kern="1200" cap="all" baseline="0" dirty="0">
                <a:solidFill>
                  <a:srgbClr val="000000"/>
                </a:solidFill>
                <a:latin typeface="Futura Bk" pitchFamily="34" charset="0"/>
                <a:ea typeface="+mj-ea"/>
                <a:cs typeface="+mj-cs"/>
              </a:defRPr>
            </a:lvl1pPr>
          </a:lstStyle>
          <a:p>
            <a:r>
              <a:rPr lang="en-US" dirty="0" smtClean="0"/>
              <a:t>Click to edit Master title style</a:t>
            </a:r>
            <a:endParaRPr lang="en-US" dirty="0"/>
          </a:p>
        </p:txBody>
      </p:sp>
      <p:sp>
        <p:nvSpPr>
          <p:cNvPr id="12" name="Text Placeholder 11"/>
          <p:cNvSpPr>
            <a:spLocks noGrp="1"/>
          </p:cNvSpPr>
          <p:nvPr>
            <p:ph type="body" sz="quarter" idx="17"/>
          </p:nvPr>
        </p:nvSpPr>
        <p:spPr>
          <a:xfrm>
            <a:off x="260351" y="1262481"/>
            <a:ext cx="2705099"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3" name="Text Placeholder 11"/>
          <p:cNvSpPr>
            <a:spLocks noGrp="1"/>
          </p:cNvSpPr>
          <p:nvPr>
            <p:ph type="body" sz="quarter" idx="18"/>
          </p:nvPr>
        </p:nvSpPr>
        <p:spPr>
          <a:xfrm>
            <a:off x="313690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7" name="Text Placeholder 11"/>
          <p:cNvSpPr>
            <a:spLocks noGrp="1"/>
          </p:cNvSpPr>
          <p:nvPr>
            <p:ph type="body" sz="quarter" idx="19"/>
          </p:nvPr>
        </p:nvSpPr>
        <p:spPr>
          <a:xfrm>
            <a:off x="5949951" y="1262481"/>
            <a:ext cx="2705100" cy="458369"/>
          </a:xfrm>
          <a:prstGeom prst="rect">
            <a:avLst/>
          </a:prstGeom>
        </p:spPr>
        <p:txBody>
          <a:bodyPr/>
          <a:lstStyle>
            <a:lvl1pPr marL="171450" marR="0" indent="-171450" algn="l" defTabSz="914400" rtl="0" eaLnBrk="1" fontAlgn="auto" latinLnBrk="0" hangingPunct="1">
              <a:lnSpc>
                <a:spcPct val="100000"/>
              </a:lnSpc>
              <a:spcBef>
                <a:spcPts val="1000"/>
              </a:spcBef>
              <a:spcAft>
                <a:spcPts val="0"/>
              </a:spcAft>
              <a:buClrTx/>
              <a:buSzPct val="100000"/>
              <a:buFontTx/>
              <a:buNone/>
              <a:tabLst/>
              <a:defRPr lang="en-US" sz="2000" kern="1200" cap="all" baseline="0" dirty="0" smtClean="0">
                <a:solidFill>
                  <a:srgbClr val="0098F6"/>
                </a:solidFill>
                <a:latin typeface="Futura Bk" pitchFamily="34" charset="0"/>
                <a:ea typeface="+mn-ea"/>
                <a:cs typeface="+mn-cs"/>
              </a:defRPr>
            </a:lvl1pPr>
            <a:lvl2pPr>
              <a:defRPr sz="2000"/>
            </a:lvl2pPr>
            <a:lvl3pPr>
              <a:defRPr sz="2000"/>
            </a:lvl3pPr>
            <a:lvl4pPr>
              <a:defRPr sz="2000"/>
            </a:lvl4pPr>
            <a:lvl5pPr>
              <a:defRPr sz="2000"/>
            </a:lvl5pPr>
          </a:lstStyle>
          <a:p>
            <a:pPr lvl="0"/>
            <a:r>
              <a:rPr lang="en-US" dirty="0" smtClean="0"/>
              <a:t>Click to edit Master text styles</a:t>
            </a:r>
          </a:p>
        </p:txBody>
      </p:sp>
      <p:sp>
        <p:nvSpPr>
          <p:cNvPr id="10" name="Text Placeholder 19"/>
          <p:cNvSpPr>
            <a:spLocks noGrp="1"/>
          </p:cNvSpPr>
          <p:nvPr>
            <p:ph type="body" sz="quarter" idx="20"/>
          </p:nvPr>
        </p:nvSpPr>
        <p:spPr>
          <a:xfrm>
            <a:off x="26035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marL="568325" indent="-165100">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9"/>
          <p:cNvSpPr>
            <a:spLocks noGrp="1"/>
          </p:cNvSpPr>
          <p:nvPr>
            <p:ph type="body" sz="quarter" idx="21"/>
          </p:nvPr>
        </p:nvSpPr>
        <p:spPr>
          <a:xfrm>
            <a:off x="3136901"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9"/>
          <p:cNvSpPr>
            <a:spLocks noGrp="1"/>
          </p:cNvSpPr>
          <p:nvPr>
            <p:ph type="body" sz="quarter" idx="22"/>
          </p:nvPr>
        </p:nvSpPr>
        <p:spPr>
          <a:xfrm>
            <a:off x="5949696" y="1783080"/>
            <a:ext cx="2706624" cy="2816352"/>
          </a:xfrm>
          <a:prstGeom prst="rect">
            <a:avLst/>
          </a:prstGeom>
        </p:spPr>
        <p:txBody>
          <a:bodyPr>
            <a:normAutofit/>
          </a:bodyPr>
          <a:lstStyle>
            <a:lvl1pPr>
              <a:lnSpc>
                <a:spcPct val="110000"/>
              </a:lnSpc>
              <a:spcBef>
                <a:spcPts val="600"/>
              </a:spcBef>
              <a:defRPr sz="1600"/>
            </a:lvl1pPr>
            <a:lvl2pPr>
              <a:lnSpc>
                <a:spcPct val="110000"/>
              </a:lnSpc>
              <a:spcBef>
                <a:spcPts val="400"/>
              </a:spcBef>
              <a:defRPr sz="1200"/>
            </a:lvl2pPr>
            <a:lvl3pPr>
              <a:lnSpc>
                <a:spcPct val="110000"/>
              </a:lnSpc>
              <a:spcBef>
                <a:spcPts val="400"/>
              </a:spcBef>
              <a:buSzPct val="100000"/>
              <a:buFont typeface="Futura Bk" pitchFamily="34" charset="0"/>
              <a:buChar char="−"/>
              <a:defRPr sz="1000"/>
            </a:lvl3pPr>
            <a:lvl4pPr>
              <a:lnSpc>
                <a:spcPct val="110000"/>
              </a:lnSpc>
              <a:spcBef>
                <a:spcPts val="400"/>
              </a:spcBef>
              <a:defRPr sz="1000"/>
            </a:lvl4pPr>
            <a:lvl5pPr>
              <a:lnSpc>
                <a:spcPct val="110000"/>
              </a:lnSpc>
              <a:spcBef>
                <a:spcPts val="400"/>
              </a:spcBef>
              <a:buSzPct val="100000"/>
              <a:buFont typeface="Futura Bk"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gradFill rotWithShape="0">
          <a:gsLst>
            <a:gs pos="0">
              <a:srgbClr val="00B3DE"/>
            </a:gs>
            <a:gs pos="13000">
              <a:srgbClr val="00B3DE"/>
            </a:gs>
            <a:gs pos="41000">
              <a:srgbClr val="0053FA"/>
            </a:gs>
            <a:gs pos="100000">
              <a:srgbClr val="121B2C"/>
            </a:gs>
          </a:gsLst>
          <a:lin ang="6300000"/>
        </a:gradFill>
        <a:effectLst/>
      </p:bgPr>
    </p:bg>
    <p:spTree>
      <p:nvGrpSpPr>
        <p:cNvPr id="1" name=""/>
        <p:cNvGrpSpPr/>
        <p:nvPr/>
      </p:nvGrpSpPr>
      <p:grpSpPr>
        <a:xfrm>
          <a:off x="0" y="0"/>
          <a:ext cx="0" cy="0"/>
          <a:chOff x="0" y="0"/>
          <a:chExt cx="0" cy="0"/>
        </a:xfrm>
      </p:grpSpPr>
      <p:pic>
        <p:nvPicPr>
          <p:cNvPr id="3"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2" name="Title 11"/>
          <p:cNvSpPr>
            <a:spLocks noGrp="1"/>
          </p:cNvSpPr>
          <p:nvPr>
            <p:ph type="title"/>
          </p:nvPr>
        </p:nvSpPr>
        <p:spPr>
          <a:xfrm>
            <a:off x="796065" y="1508760"/>
            <a:ext cx="7543800" cy="1746504"/>
          </a:xfrm>
          <a:prstGeom prst="rect">
            <a:avLst/>
          </a:prstGeom>
        </p:spPr>
        <p:txBody>
          <a:bodyPr anchor="ctr"/>
          <a:lstStyle>
            <a:lvl1pPr algn="ctr">
              <a:lnSpc>
                <a:spcPts val="4000"/>
              </a:lnSpc>
              <a:defRPr sz="4000">
                <a:solidFill>
                  <a:schemeClr val="bg1"/>
                </a:solidFill>
                <a:latin typeface="+mj-lt"/>
              </a:defRPr>
            </a:lvl1pPr>
          </a:lstStyle>
          <a:p>
            <a:r>
              <a:rPr lang="en-US" dirty="0" smtClean="0"/>
              <a:t>Click to edit Master title style</a:t>
            </a:r>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d">
    <p:bg>
      <p:bgPr>
        <a:gradFill rotWithShape="0">
          <a:gsLst>
            <a:gs pos="0">
              <a:srgbClr val="FCB504"/>
            </a:gs>
            <a:gs pos="27000">
              <a:srgbClr val="EE4432"/>
            </a:gs>
            <a:gs pos="50999">
              <a:srgbClr val="C00000"/>
            </a:gs>
            <a:gs pos="100000">
              <a:srgbClr val="26000C"/>
            </a:gs>
          </a:gsLst>
          <a:lin ang="60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Multi">
    <p:bg>
      <p:bgPr>
        <a:gradFill rotWithShape="0">
          <a:gsLst>
            <a:gs pos="0">
              <a:srgbClr val="F2AB05"/>
            </a:gs>
            <a:gs pos="13000">
              <a:srgbClr val="F2AB05"/>
            </a:gs>
            <a:gs pos="34000">
              <a:srgbClr val="E8610D"/>
            </a:gs>
            <a:gs pos="75000">
              <a:srgbClr val="D10063"/>
            </a:gs>
            <a:gs pos="100000">
              <a:srgbClr val="31011A"/>
            </a:gs>
          </a:gsLst>
          <a:lin ang="6300000"/>
        </a:gradFill>
        <a:effectLst/>
      </p:bgPr>
    </p:bg>
    <p:spTree>
      <p:nvGrpSpPr>
        <p:cNvPr id="1" name=""/>
        <p:cNvGrpSpPr/>
        <p:nvPr/>
      </p:nvGrpSpPr>
      <p:grpSpPr>
        <a:xfrm>
          <a:off x="0" y="0"/>
          <a:ext cx="0" cy="0"/>
          <a:chOff x="0" y="0"/>
          <a:chExt cx="0" cy="0"/>
        </a:xfrm>
      </p:grpSpPr>
      <p:pic>
        <p:nvPicPr>
          <p:cNvPr id="4" name="Picture 13" descr="logo.png"/>
          <p:cNvPicPr>
            <a:picLocks noChangeAspect="1"/>
          </p:cNvPicPr>
          <p:nvPr userDrawn="1"/>
        </p:nvPicPr>
        <p:blipFill>
          <a:blip r:embed="rId2"/>
          <a:srcRect/>
          <a:stretch>
            <a:fillRect/>
          </a:stretch>
        </p:blipFill>
        <p:spPr bwMode="auto">
          <a:xfrm>
            <a:off x="8369300" y="4702175"/>
            <a:ext cx="430213" cy="268288"/>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ray">
    <p:bg>
      <p:bgPr>
        <a:gradFill rotWithShape="0">
          <a:gsLst>
            <a:gs pos="0">
              <a:srgbClr val="5D5F62"/>
            </a:gs>
            <a:gs pos="89999">
              <a:srgbClr val="1A1819"/>
            </a:gs>
            <a:gs pos="100000">
              <a:srgbClr val="1A1819"/>
            </a:gs>
          </a:gsLst>
          <a:lin ang="6300000"/>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black">
          <a:xfrm>
            <a:off x="822960" y="1508760"/>
            <a:ext cx="7543800" cy="1746504"/>
          </a:xfrm>
          <a:prstGeom prst="rect">
            <a:avLst/>
          </a:prstGeom>
        </p:spPr>
        <p:txBody>
          <a:bodyPr anchor="ctr"/>
          <a:lstStyle>
            <a:lvl1pPr algn="ctr">
              <a:lnSpc>
                <a:spcPts val="3600"/>
              </a:lnSpc>
              <a:defRPr sz="36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bwMode="black">
          <a:xfrm>
            <a:off x="242789" y="3639312"/>
            <a:ext cx="6400800" cy="886968"/>
          </a:xfrm>
          <a:prstGeom prst="rect">
            <a:avLst/>
          </a:prstGeom>
        </p:spPr>
        <p:txBody>
          <a:bodyPr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50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4" name="Picture 2" descr="C:\Documents and Settings\adam\Desktop\taxi.png"/>
          <p:cNvPicPr>
            <a:picLocks noChangeAspect="1" noChangeArrowheads="1"/>
          </p:cNvPicPr>
          <p:nvPr userDrawn="1"/>
        </p:nvPicPr>
        <p:blipFill>
          <a:blip r:embed="rId2"/>
          <a:srcRect t="127" b="294"/>
          <a:stretch>
            <a:fillRect/>
          </a:stretch>
        </p:blipFill>
        <p:spPr bwMode="auto">
          <a:xfrm>
            <a:off x="3711575" y="0"/>
            <a:ext cx="5432425" cy="5143500"/>
          </a:xfrm>
          <a:prstGeom prst="rect">
            <a:avLst/>
          </a:prstGeom>
          <a:noFill/>
          <a:ln w="9525">
            <a:noFill/>
            <a:miter lim="800000"/>
            <a:headEnd/>
            <a:tailEnd/>
          </a:ln>
        </p:spPr>
      </p:pic>
      <p:sp>
        <p:nvSpPr>
          <p:cNvPr id="5" name="Freeform 6"/>
          <p:cNvSpPr>
            <a:spLocks/>
          </p:cNvSpPr>
          <p:nvPr userDrawn="1"/>
        </p:nvSpPr>
        <p:spPr bwMode="white">
          <a:xfrm>
            <a:off x="0" y="-3175"/>
            <a:ext cx="4951413" cy="5153025"/>
          </a:xfrm>
          <a:custGeom>
            <a:avLst/>
            <a:gdLst/>
            <a:ahLst/>
            <a:cxnLst>
              <a:cxn ang="0">
                <a:pos x="0" y="0"/>
              </a:cxn>
              <a:cxn ang="0">
                <a:pos x="0" y="6328"/>
              </a:cxn>
              <a:cxn ang="0">
                <a:pos x="4554" y="6328"/>
              </a:cxn>
              <a:cxn ang="0">
                <a:pos x="6047" y="0"/>
              </a:cxn>
              <a:cxn ang="0">
                <a:pos x="0" y="0"/>
              </a:cxn>
            </a:cxnLst>
            <a:rect l="0" t="0" r="r" b="b"/>
            <a:pathLst>
              <a:path w="6047" h="6328">
                <a:moveTo>
                  <a:pt x="0" y="0"/>
                </a:moveTo>
                <a:lnTo>
                  <a:pt x="0" y="6328"/>
                </a:lnTo>
                <a:lnTo>
                  <a:pt x="4554" y="6328"/>
                </a:lnTo>
                <a:lnTo>
                  <a:pt x="6047" y="0"/>
                </a:lnTo>
                <a:lnTo>
                  <a:pt x="0" y="0"/>
                </a:lnTo>
                <a:close/>
              </a:path>
            </a:pathLst>
          </a:custGeom>
          <a:gradFill flip="none" rotWithShape="1">
            <a:gsLst>
              <a:gs pos="13000">
                <a:srgbClr val="252627"/>
              </a:gs>
              <a:gs pos="100000">
                <a:srgbClr val="131313"/>
              </a:gs>
            </a:gsLst>
            <a:lin ang="63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5"/>
          <p:cNvPicPr>
            <a:picLocks noChangeArrowheads="1"/>
          </p:cNvPicPr>
          <p:nvPr userDrawn="1"/>
        </p:nvPicPr>
        <p:blipFill>
          <a:blip r:embed="rId3"/>
          <a:srcRect r="4964" b="2100"/>
          <a:stretch>
            <a:fillRect/>
          </a:stretch>
        </p:blipFill>
        <p:spPr bwMode="auto">
          <a:xfrm>
            <a:off x="7918450" y="-239713"/>
            <a:ext cx="1225550" cy="5383213"/>
          </a:xfrm>
          <a:prstGeom prst="rect">
            <a:avLst/>
          </a:prstGeom>
          <a:noFill/>
          <a:ln w="9525">
            <a:noFill/>
            <a:miter lim="800000"/>
            <a:headEnd/>
            <a:tailEnd/>
          </a:ln>
        </p:spPr>
      </p:pic>
      <p:sp>
        <p:nvSpPr>
          <p:cNvPr id="7" name="TextBox 7"/>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8" name="TextBox 11"/>
          <p:cNvSpPr txBox="1"/>
          <p:nvPr userDrawn="1"/>
        </p:nvSpPr>
        <p:spPr bwMode="gray">
          <a:xfrm>
            <a:off x="249238" y="4805363"/>
            <a:ext cx="384175" cy="200025"/>
          </a:xfrm>
          <a:prstGeom prst="rect">
            <a:avLst/>
          </a:prstGeom>
          <a:noFill/>
        </p:spPr>
        <p:txBody>
          <a:bodyPr>
            <a:spAutoFit/>
          </a:bodyPr>
          <a:lstStyle/>
          <a:p>
            <a:pPr>
              <a:defRPr/>
            </a:pPr>
            <a:fld id="{453B3AF8-FC06-47FD-B9A9-DEC46A3F08D6}"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3" name="Subtitle 2"/>
          <p:cNvSpPr>
            <a:spLocks noGrp="1"/>
          </p:cNvSpPr>
          <p:nvPr>
            <p:ph type="subTitle" idx="1"/>
          </p:nvPr>
        </p:nvSpPr>
        <p:spPr bwMode="black">
          <a:xfrm>
            <a:off x="242788" y="3639312"/>
            <a:ext cx="3547872" cy="886968"/>
          </a:xfrm>
          <a:prstGeom prst="rect">
            <a:avLst/>
          </a:prstGeom>
        </p:spPr>
        <p:txBody>
          <a:bodyPr rtlCol="0" anchor="b">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lang="en-US" sz="1500" kern="1200" dirty="0" smtClean="0">
                <a:solidFill>
                  <a:schemeClr val="bg1"/>
                </a:solidFill>
                <a:latin typeface="Futura Bk"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10"/>
          <p:cNvSpPr>
            <a:spLocks noGrp="1"/>
          </p:cNvSpPr>
          <p:nvPr>
            <p:ph type="title"/>
          </p:nvPr>
        </p:nvSpPr>
        <p:spPr bwMode="black">
          <a:xfrm>
            <a:off x="246888" y="301752"/>
            <a:ext cx="3944112" cy="2136648"/>
          </a:xfrm>
          <a:prstGeom prst="rect">
            <a:avLst/>
          </a:prstGeom>
        </p:spPr>
        <p:txBody>
          <a:bodyPr/>
          <a:lstStyle>
            <a:lvl1pPr algn="l" defTabSz="914400" rtl="0" eaLnBrk="1" latinLnBrk="0" hangingPunct="1">
              <a:lnSpc>
                <a:spcPts val="3100"/>
              </a:lnSpc>
              <a:spcBef>
                <a:spcPct val="0"/>
              </a:spcBef>
              <a:buNone/>
              <a:defRPr lang="en-US" sz="3100" kern="1200" baseline="0" dirty="0">
                <a:solidFill>
                  <a:schemeClr val="bg1"/>
                </a:solidFill>
                <a:latin typeface="Futura Bk" pitchFamily="34" charset="0"/>
                <a:ea typeface="+mj-ea"/>
                <a:cs typeface="+mj-cs"/>
              </a:defRPr>
            </a:lvl1pPr>
          </a:lstStyle>
          <a:p>
            <a:r>
              <a:rPr lang="en-US" dirty="0"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2" name="Picture 6"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4" name="TextBox 10"/>
          <p:cNvSpPr txBox="1"/>
          <p:nvPr userDrawn="1"/>
        </p:nvSpPr>
        <p:spPr bwMode="gray">
          <a:xfrm>
            <a:off x="249238" y="4805363"/>
            <a:ext cx="384175" cy="200025"/>
          </a:xfrm>
          <a:prstGeom prst="rect">
            <a:avLst/>
          </a:prstGeom>
          <a:noFill/>
        </p:spPr>
        <p:txBody>
          <a:bodyPr>
            <a:spAutoFit/>
          </a:bodyPr>
          <a:lstStyle/>
          <a:p>
            <a:pPr>
              <a:defRPr/>
            </a:pPr>
            <a:fld id="{0A664E4C-5992-46E6-9800-6CCB69E2AC9B}"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5"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With Text">
    <p:spTree>
      <p:nvGrpSpPr>
        <p:cNvPr id="1" name=""/>
        <p:cNvGrpSpPr/>
        <p:nvPr/>
      </p:nvGrpSpPr>
      <p:grpSpPr>
        <a:xfrm>
          <a:off x="0" y="0"/>
          <a:ext cx="0" cy="0"/>
          <a:chOff x="0" y="0"/>
          <a:chExt cx="0" cy="0"/>
        </a:xfrm>
      </p:grpSpPr>
      <p:pic>
        <p:nvPicPr>
          <p:cNvPr id="3" name="Picture 8" descr="shaghai_3.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TextBox 11"/>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5" name="TextBox 13"/>
          <p:cNvSpPr txBox="1"/>
          <p:nvPr userDrawn="1"/>
        </p:nvSpPr>
        <p:spPr bwMode="gray">
          <a:xfrm>
            <a:off x="249238" y="4805363"/>
            <a:ext cx="384175" cy="200025"/>
          </a:xfrm>
          <a:prstGeom prst="rect">
            <a:avLst/>
          </a:prstGeom>
          <a:noFill/>
        </p:spPr>
        <p:txBody>
          <a:bodyPr>
            <a:spAutoFit/>
          </a:bodyPr>
          <a:lstStyle/>
          <a:p>
            <a:pPr>
              <a:defRPr/>
            </a:pPr>
            <a:fld id="{5DFBAD90-F8A6-4710-95FF-1116D0672832}"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pic>
        <p:nvPicPr>
          <p:cNvPr id="6" name="Picture 16"/>
          <p:cNvPicPr>
            <a:picLocks noChangeAspect="1" noChangeArrowheads="1"/>
          </p:cNvPicPr>
          <p:nvPr userDrawn="1"/>
        </p:nvPicPr>
        <p:blipFill>
          <a:blip r:embed="rId3"/>
          <a:srcRect r="5179" b="2089"/>
          <a:stretch>
            <a:fillRect/>
          </a:stretch>
        </p:blipFill>
        <p:spPr bwMode="auto">
          <a:xfrm>
            <a:off x="7918450" y="-241300"/>
            <a:ext cx="1225550" cy="5384800"/>
          </a:xfrm>
          <a:prstGeom prst="rect">
            <a:avLst/>
          </a:prstGeom>
          <a:noFill/>
          <a:ln w="9525">
            <a:noFill/>
            <a:miter lim="800000"/>
            <a:headEnd/>
            <a:tailEnd/>
          </a:ln>
        </p:spPr>
      </p:pic>
      <p:sp>
        <p:nvSpPr>
          <p:cNvPr id="11" name="Title 10"/>
          <p:cNvSpPr>
            <a:spLocks noGrp="1"/>
          </p:cNvSpPr>
          <p:nvPr>
            <p:ph type="title"/>
          </p:nvPr>
        </p:nvSpPr>
        <p:spPr bwMode="white">
          <a:xfrm>
            <a:off x="246888" y="3685032"/>
            <a:ext cx="4315968" cy="859536"/>
          </a:xfrm>
          <a:prstGeom prst="rect">
            <a:avLst/>
          </a:prstGeom>
        </p:spPr>
        <p:txBody>
          <a:bodyPr wrap="square" anchor="b"/>
          <a:lstStyle>
            <a:lvl1pPr algn="l">
              <a:lnSpc>
                <a:spcPct val="100000"/>
              </a:lnSpc>
              <a:defRPr sz="2400" cap="none"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userDrawn="1"/>
        </p:nvSpPr>
        <p:spPr bwMode="gray">
          <a:xfrm>
            <a:off x="501650" y="4805363"/>
            <a:ext cx="3943350" cy="200025"/>
          </a:xfrm>
          <a:prstGeom prst="rect">
            <a:avLst/>
          </a:prstGeom>
          <a:noFill/>
        </p:spPr>
        <p:txBody>
          <a:bodyPr>
            <a:spAutoFit/>
          </a:bodyPr>
          <a:lstStyle/>
          <a:p>
            <a:pPr fontAlgn="auto">
              <a:spcBef>
                <a:spcPts val="0"/>
              </a:spcBef>
              <a:spcAft>
                <a:spcPts val="0"/>
              </a:spcAft>
              <a:defRPr/>
            </a:pPr>
            <a:r>
              <a:rPr lang="en-US" sz="700" dirty="0">
                <a:solidFill>
                  <a:srgbClr val="919191"/>
                </a:solidFill>
                <a:latin typeface="Futura Bk" pitchFamily="34" charset="0"/>
              </a:rPr>
              <a:t>© Copyright 2010 Hewlett-Packard Development Company, L.P.    </a:t>
            </a:r>
          </a:p>
        </p:txBody>
      </p:sp>
      <p:sp>
        <p:nvSpPr>
          <p:cNvPr id="10" name="TextBox 9"/>
          <p:cNvSpPr txBox="1"/>
          <p:nvPr userDrawn="1"/>
        </p:nvSpPr>
        <p:spPr bwMode="gray">
          <a:xfrm>
            <a:off x="249238" y="4805363"/>
            <a:ext cx="384175" cy="200025"/>
          </a:xfrm>
          <a:prstGeom prst="rect">
            <a:avLst/>
          </a:prstGeom>
          <a:noFill/>
        </p:spPr>
        <p:txBody>
          <a:bodyPr>
            <a:spAutoFit/>
          </a:bodyPr>
          <a:lstStyle/>
          <a:p>
            <a:pPr>
              <a:defRPr/>
            </a:pPr>
            <a:fld id="{A24F5D36-CFEB-4426-8B86-927BA06398EF}" type="slidenum">
              <a:rPr lang="en-US" sz="700">
                <a:solidFill>
                  <a:srgbClr val="919191"/>
                </a:solidFill>
                <a:latin typeface="Futura Bk" pitchFamily="34" charset="0"/>
              </a:rPr>
              <a:pPr>
                <a:defRPr/>
              </a:pPr>
              <a:t>‹#›</a:t>
            </a:fld>
            <a:endParaRPr lang="en-US" sz="700" dirty="0">
              <a:solidFill>
                <a:srgbClr val="919191"/>
              </a:solidFill>
              <a:latin typeface="Futura Bk" pitchFamily="34" charset="0"/>
            </a:endParaRPr>
          </a:p>
        </p:txBody>
      </p:sp>
      <p:sp>
        <p:nvSpPr>
          <p:cNvPr id="7" name="Title Placeholder 6"/>
          <p:cNvSpPr>
            <a:spLocks noGrp="1"/>
          </p:cNvSpPr>
          <p:nvPr>
            <p:ph type="title"/>
          </p:nvPr>
        </p:nvSpPr>
        <p:spPr>
          <a:xfrm>
            <a:off x="238125" y="292100"/>
            <a:ext cx="8375650" cy="857250"/>
          </a:xfrm>
          <a:prstGeom prst="rect">
            <a:avLst/>
          </a:prstGeom>
        </p:spPr>
        <p:txBody>
          <a:bodyPr vert="horz" lIns="91440" tIns="45720" rIns="91440" bIns="45720" rtlCol="0" anchor="t" anchorCtr="0">
            <a:noAutofit/>
          </a:bodyPr>
          <a:lstStyle/>
          <a:p>
            <a:r>
              <a:rPr lang="en-US" dirty="0" smtClean="0"/>
              <a:t>DOUBLE LINE TITLE </a:t>
            </a:r>
            <a:br>
              <a:rPr lang="en-US" dirty="0" smtClean="0"/>
            </a:br>
            <a:r>
              <a:rPr lang="en-US" dirty="0" smtClean="0"/>
              <a:t>FOR ADDED CONTENT</a:t>
            </a:r>
            <a:endParaRPr lang="en-US" dirty="0"/>
          </a:p>
        </p:txBody>
      </p:sp>
      <p:sp>
        <p:nvSpPr>
          <p:cNvPr id="1029" name="Text Placeholder 7"/>
          <p:cNvSpPr>
            <a:spLocks noGrp="1"/>
          </p:cNvSpPr>
          <p:nvPr>
            <p:ph type="body" idx="1"/>
          </p:nvPr>
        </p:nvSpPr>
        <p:spPr bwMode="auto">
          <a:xfrm>
            <a:off x="255588" y="1316038"/>
            <a:ext cx="8229600" cy="328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42" r:id="rId35"/>
  </p:sldLayoutIdLst>
  <p:transition/>
  <p:timing>
    <p:tnLst>
      <p:par>
        <p:cTn id="1" dur="indefinite" restart="never" nodeType="tmRoot"/>
      </p:par>
    </p:tnLst>
  </p:timing>
  <p:hf hdr="0" ftr="0" dt="0"/>
  <p:txStyles>
    <p:titleStyle>
      <a:lvl1pPr algn="l" rtl="0" eaLnBrk="0" fontAlgn="base" hangingPunct="0">
        <a:lnSpc>
          <a:spcPts val="3100"/>
        </a:lnSpc>
        <a:spcBef>
          <a:spcPct val="0"/>
        </a:spcBef>
        <a:spcAft>
          <a:spcPct val="0"/>
        </a:spcAft>
        <a:defRPr lang="en-US" sz="3100" kern="1200" cap="all" dirty="0">
          <a:solidFill>
            <a:srgbClr val="000000"/>
          </a:solidFill>
          <a:latin typeface="Futura Bk" pitchFamily="34" charset="0"/>
          <a:ea typeface="+mj-ea"/>
          <a:cs typeface="+mj-cs"/>
        </a:defRPr>
      </a:lvl1pPr>
      <a:lvl2pPr algn="l" rtl="0" eaLnBrk="0" fontAlgn="base" hangingPunct="0">
        <a:lnSpc>
          <a:spcPts val="3100"/>
        </a:lnSpc>
        <a:spcBef>
          <a:spcPct val="0"/>
        </a:spcBef>
        <a:spcAft>
          <a:spcPct val="0"/>
        </a:spcAft>
        <a:defRPr sz="3100">
          <a:solidFill>
            <a:srgbClr val="000000"/>
          </a:solidFill>
          <a:latin typeface="Futura Bk" pitchFamily="34" charset="0"/>
        </a:defRPr>
      </a:lvl2pPr>
      <a:lvl3pPr algn="l" rtl="0" eaLnBrk="0" fontAlgn="base" hangingPunct="0">
        <a:lnSpc>
          <a:spcPts val="3100"/>
        </a:lnSpc>
        <a:spcBef>
          <a:spcPct val="0"/>
        </a:spcBef>
        <a:spcAft>
          <a:spcPct val="0"/>
        </a:spcAft>
        <a:defRPr sz="3100">
          <a:solidFill>
            <a:srgbClr val="000000"/>
          </a:solidFill>
          <a:latin typeface="Futura Bk" pitchFamily="34" charset="0"/>
        </a:defRPr>
      </a:lvl3pPr>
      <a:lvl4pPr algn="l" rtl="0" eaLnBrk="0" fontAlgn="base" hangingPunct="0">
        <a:lnSpc>
          <a:spcPts val="3100"/>
        </a:lnSpc>
        <a:spcBef>
          <a:spcPct val="0"/>
        </a:spcBef>
        <a:spcAft>
          <a:spcPct val="0"/>
        </a:spcAft>
        <a:defRPr sz="3100">
          <a:solidFill>
            <a:srgbClr val="000000"/>
          </a:solidFill>
          <a:latin typeface="Futura Bk" pitchFamily="34" charset="0"/>
        </a:defRPr>
      </a:lvl4pPr>
      <a:lvl5pPr algn="l" rtl="0" eaLnBrk="0" fontAlgn="base" hangingPunct="0">
        <a:lnSpc>
          <a:spcPts val="3100"/>
        </a:lnSpc>
        <a:spcBef>
          <a:spcPct val="0"/>
        </a:spcBef>
        <a:spcAft>
          <a:spcPct val="0"/>
        </a:spcAft>
        <a:defRPr sz="3100">
          <a:solidFill>
            <a:srgbClr val="000000"/>
          </a:solidFill>
          <a:latin typeface="Futura Bk" pitchFamily="34" charset="0"/>
        </a:defRPr>
      </a:lvl5pPr>
      <a:lvl6pPr marL="457200" algn="l" rtl="0" fontAlgn="base">
        <a:lnSpc>
          <a:spcPts val="3100"/>
        </a:lnSpc>
        <a:spcBef>
          <a:spcPct val="0"/>
        </a:spcBef>
        <a:spcAft>
          <a:spcPct val="0"/>
        </a:spcAft>
        <a:defRPr sz="3100">
          <a:solidFill>
            <a:srgbClr val="000000"/>
          </a:solidFill>
          <a:latin typeface="Futura Bk" pitchFamily="34" charset="0"/>
        </a:defRPr>
      </a:lvl6pPr>
      <a:lvl7pPr marL="914400" algn="l" rtl="0" fontAlgn="base">
        <a:lnSpc>
          <a:spcPts val="3100"/>
        </a:lnSpc>
        <a:spcBef>
          <a:spcPct val="0"/>
        </a:spcBef>
        <a:spcAft>
          <a:spcPct val="0"/>
        </a:spcAft>
        <a:defRPr sz="3100">
          <a:solidFill>
            <a:srgbClr val="000000"/>
          </a:solidFill>
          <a:latin typeface="Futura Bk" pitchFamily="34" charset="0"/>
        </a:defRPr>
      </a:lvl7pPr>
      <a:lvl8pPr marL="1371600" algn="l" rtl="0" fontAlgn="base">
        <a:lnSpc>
          <a:spcPts val="3100"/>
        </a:lnSpc>
        <a:spcBef>
          <a:spcPct val="0"/>
        </a:spcBef>
        <a:spcAft>
          <a:spcPct val="0"/>
        </a:spcAft>
        <a:defRPr sz="3100">
          <a:solidFill>
            <a:srgbClr val="000000"/>
          </a:solidFill>
          <a:latin typeface="Futura Bk" pitchFamily="34" charset="0"/>
        </a:defRPr>
      </a:lvl8pPr>
      <a:lvl9pPr marL="1828800" algn="l" rtl="0" fontAlgn="base">
        <a:lnSpc>
          <a:spcPts val="3100"/>
        </a:lnSpc>
        <a:spcBef>
          <a:spcPct val="0"/>
        </a:spcBef>
        <a:spcAft>
          <a:spcPct val="0"/>
        </a:spcAft>
        <a:defRPr sz="3100">
          <a:solidFill>
            <a:srgbClr val="000000"/>
          </a:solidFill>
          <a:latin typeface="Futura Bk" pitchFamily="34" charset="0"/>
        </a:defRPr>
      </a:lvl9pPr>
    </p:titleStyle>
    <p:bodyStyle>
      <a:lvl1pPr marL="225425" indent="-225425" algn="l" rtl="0" eaLnBrk="0" fontAlgn="base" hangingPunct="0">
        <a:lnSpc>
          <a:spcPct val="110000"/>
        </a:lnSpc>
        <a:spcBef>
          <a:spcPts val="1000"/>
        </a:spcBef>
        <a:spcAft>
          <a:spcPct val="0"/>
        </a:spcAft>
        <a:buClr>
          <a:srgbClr val="000000"/>
        </a:buClr>
        <a:buSzPct val="100000"/>
        <a:buFont typeface="Futura Bk" pitchFamily="34" charset="0"/>
        <a:buChar char="–"/>
        <a:defRPr sz="2000" kern="1200">
          <a:solidFill>
            <a:srgbClr val="000000"/>
          </a:solidFill>
          <a:latin typeface="+mn-lt"/>
          <a:ea typeface="+mn-ea"/>
          <a:cs typeface="+mn-cs"/>
        </a:defRPr>
      </a:lvl1pPr>
      <a:lvl2pPr marL="342900" indent="-114300" algn="l" rtl="0" eaLnBrk="0" fontAlgn="base" hangingPunct="0">
        <a:lnSpc>
          <a:spcPct val="110000"/>
        </a:lnSpc>
        <a:spcBef>
          <a:spcPts val="500"/>
        </a:spcBef>
        <a:spcAft>
          <a:spcPct val="0"/>
        </a:spcAft>
        <a:buClr>
          <a:srgbClr val="000000"/>
        </a:buClr>
        <a:buSzPct val="80000"/>
        <a:buFont typeface="Arial" charset="0"/>
        <a:buChar char="•"/>
        <a:defRPr sz="1600" kern="1200">
          <a:solidFill>
            <a:srgbClr val="000000"/>
          </a:solidFill>
          <a:latin typeface="+mn-lt"/>
          <a:ea typeface="+mn-ea"/>
          <a:cs typeface="+mn-cs"/>
        </a:defRPr>
      </a:lvl2pPr>
      <a:lvl3pPr marL="5715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3pPr>
      <a:lvl4pPr marL="800100" indent="-114300" algn="l" rtl="0" eaLnBrk="0" fontAlgn="base" hangingPunct="0">
        <a:lnSpc>
          <a:spcPct val="110000"/>
        </a:lnSpc>
        <a:spcBef>
          <a:spcPts val="400"/>
        </a:spcBef>
        <a:spcAft>
          <a:spcPct val="0"/>
        </a:spcAft>
        <a:buClr>
          <a:srgbClr val="000000"/>
        </a:buClr>
        <a:buSzPct val="80000"/>
        <a:buFont typeface="Arial" charset="0"/>
        <a:buChar char="•"/>
        <a:defRPr sz="1200" kern="1200">
          <a:solidFill>
            <a:srgbClr val="000000"/>
          </a:solidFill>
          <a:latin typeface="+mn-lt"/>
          <a:ea typeface="+mn-ea"/>
          <a:cs typeface="+mn-cs"/>
        </a:defRPr>
      </a:lvl4pPr>
      <a:lvl5pPr marL="1028700" indent="-171450" algn="l" rtl="0" eaLnBrk="0" fontAlgn="base" hangingPunct="0">
        <a:lnSpc>
          <a:spcPct val="110000"/>
        </a:lnSpc>
        <a:spcBef>
          <a:spcPts val="400"/>
        </a:spcBef>
        <a:spcAft>
          <a:spcPct val="0"/>
        </a:spcAft>
        <a:buClr>
          <a:srgbClr val="000000"/>
        </a:buClr>
        <a:buFont typeface="Futura Bk" pitchFamily="34" charset="0"/>
        <a:buChar char="−"/>
        <a:defRPr sz="12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johnsuffolk.typepad.com/john-suffolk---government-cio/2009/06/government-cloud.html"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www.trustedcomputinggroup.org/" TargetMode="External"/><Relationship Id="rId2" Type="http://schemas.openxmlformats.org/officeDocument/2006/relationships/image" Target="../media/image13.wmf"/><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hyperlink" Target="http://www.encore-project.info/"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hyperlink" Target="http://finchannel.com/Main_News/B_Schools/66174_LSE:_Turning_off_the_tap_for_online_personal_data_-_prototype_system_unveiled_by_EnCoRe_/" TargetMode="External"/><Relationship Id="rId2" Type="http://schemas.openxmlformats.org/officeDocument/2006/relationships/hyperlink" Target="http://www.v3.co.uk/v3/news/2265665/hp-working-privacy-tool" TargetMode="External"/><Relationship Id="rId1" Type="http://schemas.openxmlformats.org/officeDocument/2006/relationships/slideLayout" Target="../slideLayouts/slideLayout28.xml"/><Relationship Id="rId4" Type="http://schemas.openxmlformats.org/officeDocument/2006/relationships/hyperlink" Target="http://www.encore-project.inf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ubtitle 1"/>
          <p:cNvSpPr>
            <a:spLocks noGrp="1"/>
          </p:cNvSpPr>
          <p:nvPr>
            <p:ph type="subTitle" idx="1"/>
          </p:nvPr>
        </p:nvSpPr>
        <p:spPr>
          <a:xfrm>
            <a:off x="95250" y="2430463"/>
            <a:ext cx="4000500" cy="1635125"/>
          </a:xfrm>
        </p:spPr>
        <p:txBody>
          <a:bodyPr/>
          <a:lstStyle/>
          <a:p>
            <a:pPr fontAlgn="base">
              <a:spcBef>
                <a:spcPct val="0"/>
              </a:spcBef>
              <a:spcAft>
                <a:spcPct val="0"/>
              </a:spcAft>
            </a:pPr>
            <a:endParaRPr sz="2000"/>
          </a:p>
          <a:p>
            <a:pPr fontAlgn="base">
              <a:spcBef>
                <a:spcPct val="0"/>
              </a:spcBef>
              <a:spcAft>
                <a:spcPct val="0"/>
              </a:spcAft>
            </a:pPr>
            <a:r>
              <a:t>Marco Casassa Mont</a:t>
            </a:r>
          </a:p>
          <a:p>
            <a:pPr fontAlgn="base">
              <a:spcBef>
                <a:spcPct val="0"/>
              </a:spcBef>
              <a:spcAft>
                <a:spcPct val="0"/>
              </a:spcAft>
            </a:pPr>
            <a:r>
              <a:rPr sz="1000"/>
              <a:t>(marco.casassa-mont@hp.com) </a:t>
            </a:r>
          </a:p>
          <a:p>
            <a:pPr fontAlgn="base">
              <a:spcBef>
                <a:spcPct val="0"/>
              </a:spcBef>
              <a:spcAft>
                <a:spcPct val="0"/>
              </a:spcAft>
            </a:pPr>
            <a:r>
              <a:t>Senior Researcher </a:t>
            </a:r>
          </a:p>
          <a:p>
            <a:pPr fontAlgn="base">
              <a:spcBef>
                <a:spcPct val="0"/>
              </a:spcBef>
              <a:spcAft>
                <a:spcPct val="0"/>
              </a:spcAft>
            </a:pPr>
            <a:r>
              <a:t>Systems Security Lab, HP Labs, Bristol</a:t>
            </a:r>
          </a:p>
          <a:p>
            <a:pPr fontAlgn="base">
              <a:spcBef>
                <a:spcPct val="0"/>
              </a:spcBef>
              <a:spcAft>
                <a:spcPct val="0"/>
              </a:spcAft>
            </a:pPr>
            <a:endParaRPr/>
          </a:p>
        </p:txBody>
      </p:sp>
      <p:sp>
        <p:nvSpPr>
          <p:cNvPr id="39938" name="Title 2"/>
          <p:cNvSpPr>
            <a:spLocks noGrp="1"/>
          </p:cNvSpPr>
          <p:nvPr>
            <p:ph type="title"/>
          </p:nvPr>
        </p:nvSpPr>
        <p:spPr>
          <a:xfrm>
            <a:off x="63500" y="0"/>
            <a:ext cx="5016500" cy="2136775"/>
          </a:xfrm>
        </p:spPr>
        <p:txBody>
          <a:bodyPr wrap="square" numCol="1" compatLnSpc="1">
            <a:prstTxWarp prst="textNoShape">
              <a:avLst/>
            </a:prstTxWarp>
          </a:bodyPr>
          <a:lstStyle/>
          <a:p>
            <a:r>
              <a:rPr sz="2700" cap="none" smtClean="0"/>
              <a:t>Cloud Computing:</a:t>
            </a:r>
            <a:br>
              <a:rPr sz="2700" cap="none" smtClean="0"/>
            </a:br>
            <a:r>
              <a:rPr sz="2700" cap="none" smtClean="0"/>
              <a:t>Security, Privacy and Trust Aspects across Public and Private Sectors</a:t>
            </a:r>
            <a:br>
              <a:rPr sz="2700" cap="none" smtClean="0"/>
            </a:br>
            <a:r>
              <a:rPr cap="none" smtClean="0"/>
              <a:t/>
            </a:r>
            <a:br>
              <a:rPr cap="none" smtClean="0"/>
            </a:br>
            <a:r>
              <a:rPr sz="2700" cap="none" smtClean="0"/>
              <a:t>Industry Perspective</a:t>
            </a:r>
          </a:p>
        </p:txBody>
      </p:sp>
      <p:sp>
        <p:nvSpPr>
          <p:cNvPr id="39939" name="Subtitle 1"/>
          <p:cNvSpPr>
            <a:spLocks/>
          </p:cNvSpPr>
          <p:nvPr/>
        </p:nvSpPr>
        <p:spPr bwMode="black">
          <a:xfrm>
            <a:off x="95250" y="4302125"/>
            <a:ext cx="3548063" cy="452438"/>
          </a:xfrm>
          <a:prstGeom prst="rect">
            <a:avLst/>
          </a:prstGeom>
          <a:noFill/>
          <a:ln w="9525">
            <a:noFill/>
            <a:miter lim="800000"/>
            <a:headEnd/>
            <a:tailEnd/>
          </a:ln>
        </p:spPr>
        <p:txBody>
          <a:bodyPr anchor="b"/>
          <a:lstStyle/>
          <a:p>
            <a:pPr>
              <a:lnSpc>
                <a:spcPct val="120000"/>
              </a:lnSpc>
              <a:buSzPct val="100000"/>
            </a:pPr>
            <a:r>
              <a:rPr lang="en-US" sz="1100">
                <a:solidFill>
                  <a:schemeClr val="bg1"/>
                </a:solidFill>
                <a:latin typeface="Futura Bk" pitchFamily="34" charset="0"/>
              </a:rPr>
              <a:t>RAND Europe – Cloud Computing 2010</a:t>
            </a:r>
          </a:p>
          <a:p>
            <a:pPr>
              <a:lnSpc>
                <a:spcPct val="120000"/>
              </a:lnSpc>
              <a:buSzPct val="100000"/>
            </a:pPr>
            <a:r>
              <a:rPr lang="en-US" sz="1100">
                <a:solidFill>
                  <a:schemeClr val="bg1"/>
                </a:solidFill>
                <a:latin typeface="Futura Bk" pitchFamily="34" charset="0"/>
              </a:rPr>
              <a:t>10 September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bwMode="auto">
          <a:xfrm>
            <a:off x="234950" y="292100"/>
            <a:ext cx="9463088" cy="996950"/>
          </a:xfrm>
          <a:noFill/>
        </p:spPr>
        <p:txBody>
          <a:bodyPr wrap="square" numCol="1" compatLnSpc="1">
            <a:prstTxWarp prst="textNoShape">
              <a:avLst/>
            </a:prstTxWarp>
          </a:bodyPr>
          <a:lstStyle/>
          <a:p>
            <a:pPr eaLnBrk="1" hangingPunct="1"/>
            <a:r>
              <a:rPr lang="en-GB" cap="none" smtClean="0"/>
              <a:t>The Enterprise Cloud Consumer</a:t>
            </a:r>
            <a:endParaRPr cap="none" smtClean="0"/>
          </a:p>
        </p:txBody>
      </p:sp>
      <p:sp>
        <p:nvSpPr>
          <p:cNvPr id="3" name="Rounded Rectangle 2"/>
          <p:cNvSpPr/>
          <p:nvPr/>
        </p:nvSpPr>
        <p:spPr>
          <a:xfrm>
            <a:off x="936625" y="1082675"/>
            <a:ext cx="2803525" cy="3559175"/>
          </a:xfrm>
          <a:prstGeom prst="roundRect">
            <a:avLst>
              <a:gd name="adj" fmla="val 6111"/>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pic>
        <p:nvPicPr>
          <p:cNvPr id="49155" name="Picture 5" descr="Picture1"/>
          <p:cNvPicPr>
            <a:picLocks noChangeAspect="1" noChangeArrowheads="1"/>
          </p:cNvPicPr>
          <p:nvPr/>
        </p:nvPicPr>
        <p:blipFill>
          <a:blip r:embed="rId2"/>
          <a:srcRect/>
          <a:stretch>
            <a:fillRect/>
          </a:stretch>
        </p:blipFill>
        <p:spPr bwMode="auto">
          <a:xfrm>
            <a:off x="2665413" y="1223963"/>
            <a:ext cx="863600" cy="758825"/>
          </a:xfrm>
          <a:prstGeom prst="rect">
            <a:avLst/>
          </a:prstGeom>
          <a:noFill/>
          <a:ln w="9525">
            <a:noFill/>
            <a:miter lim="800000"/>
            <a:headEnd/>
            <a:tailEnd/>
          </a:ln>
        </p:spPr>
      </p:pic>
      <p:sp>
        <p:nvSpPr>
          <p:cNvPr id="6" name="TextBox 5"/>
          <p:cNvSpPr txBox="1"/>
          <p:nvPr/>
        </p:nvSpPr>
        <p:spPr>
          <a:xfrm>
            <a:off x="4289425" y="912813"/>
            <a:ext cx="1077913" cy="511175"/>
          </a:xfrm>
          <a:prstGeom prst="rect">
            <a:avLst/>
          </a:prstGeom>
          <a:solidFill>
            <a:schemeClr val="accent1">
              <a:lumMod val="60000"/>
              <a:lumOff val="40000"/>
            </a:schemeClr>
          </a:solidFill>
        </p:spPr>
        <p:txBody>
          <a:bodyPr wrap="none"/>
          <a:lstStyle/>
          <a:p>
            <a:pPr fontAlgn="auto">
              <a:spcBef>
                <a:spcPts val="0"/>
              </a:spcBef>
              <a:spcAft>
                <a:spcPts val="0"/>
              </a:spcAft>
              <a:defRPr/>
            </a:pPr>
            <a:r>
              <a:rPr lang="en-GB" sz="2000" dirty="0">
                <a:solidFill>
                  <a:srgbClr val="000000"/>
                </a:solidFill>
                <a:latin typeface="Futura Bk" pitchFamily="34" charset="0"/>
              </a:rPr>
              <a:t>Business</a:t>
            </a:r>
            <a:endParaRPr lang="en-US" sz="2000" dirty="0" err="1">
              <a:solidFill>
                <a:srgbClr val="000000"/>
              </a:solidFill>
              <a:latin typeface="Futura Bk" pitchFamily="34" charset="0"/>
            </a:endParaRPr>
          </a:p>
        </p:txBody>
      </p:sp>
      <p:sp>
        <p:nvSpPr>
          <p:cNvPr id="49157" name="TextBox 7"/>
          <p:cNvSpPr txBox="1">
            <a:spLocks noChangeArrowheads="1"/>
          </p:cNvSpPr>
          <p:nvPr/>
        </p:nvSpPr>
        <p:spPr bwMode="auto">
          <a:xfrm>
            <a:off x="1033463" y="1131888"/>
            <a:ext cx="958850" cy="511175"/>
          </a:xfrm>
          <a:prstGeom prst="rect">
            <a:avLst/>
          </a:prstGeom>
          <a:noFill/>
          <a:ln w="9525">
            <a:noFill/>
            <a:miter lim="800000"/>
            <a:headEnd/>
            <a:tailEnd/>
          </a:ln>
        </p:spPr>
        <p:txBody>
          <a:bodyPr wrap="none"/>
          <a:lstStyle/>
          <a:p>
            <a:r>
              <a:rPr lang="en-GB" sz="2000">
                <a:solidFill>
                  <a:srgbClr val="000000"/>
                </a:solidFill>
                <a:latin typeface="Futura Bk" pitchFamily="34" charset="0"/>
              </a:rPr>
              <a:t>IT Dept</a:t>
            </a:r>
            <a:endParaRPr lang="en-US" sz="2000">
              <a:solidFill>
                <a:srgbClr val="000000"/>
              </a:solidFill>
              <a:latin typeface="Futura Bk" pitchFamily="34" charset="0"/>
            </a:endParaRPr>
          </a:p>
        </p:txBody>
      </p:sp>
      <p:sp>
        <p:nvSpPr>
          <p:cNvPr id="49158" name="TextBox 8"/>
          <p:cNvSpPr txBox="1">
            <a:spLocks noChangeArrowheads="1"/>
          </p:cNvSpPr>
          <p:nvPr/>
        </p:nvSpPr>
        <p:spPr bwMode="auto">
          <a:xfrm>
            <a:off x="2452688" y="1987550"/>
            <a:ext cx="1208087" cy="425450"/>
          </a:xfrm>
          <a:prstGeom prst="rect">
            <a:avLst/>
          </a:prstGeom>
          <a:noFill/>
          <a:ln w="9525">
            <a:noFill/>
            <a:miter lim="800000"/>
            <a:headEnd/>
            <a:tailEnd/>
          </a:ln>
        </p:spPr>
        <p:txBody>
          <a:bodyPr wrap="none"/>
          <a:lstStyle/>
          <a:p>
            <a:r>
              <a:rPr lang="en-GB" sz="2000">
                <a:solidFill>
                  <a:srgbClr val="000000"/>
                </a:solidFill>
                <a:latin typeface="Futura Bk" pitchFamily="34" charset="0"/>
              </a:rPr>
              <a:t>CISO/CIO</a:t>
            </a:r>
            <a:endParaRPr lang="en-US" sz="2000">
              <a:solidFill>
                <a:srgbClr val="000000"/>
              </a:solidFill>
              <a:latin typeface="Futura Bk" pitchFamily="34" charset="0"/>
            </a:endParaRPr>
          </a:p>
        </p:txBody>
      </p:sp>
      <p:pic>
        <p:nvPicPr>
          <p:cNvPr id="49159" name="Picture 2"/>
          <p:cNvPicPr>
            <a:picLocks noChangeAspect="1" noChangeArrowheads="1"/>
          </p:cNvPicPr>
          <p:nvPr/>
        </p:nvPicPr>
        <p:blipFill>
          <a:blip r:embed="rId3"/>
          <a:srcRect/>
          <a:stretch>
            <a:fillRect/>
          </a:stretch>
        </p:blipFill>
        <p:spPr bwMode="auto">
          <a:xfrm>
            <a:off x="1081088" y="1916113"/>
            <a:ext cx="552450" cy="647700"/>
          </a:xfrm>
          <a:prstGeom prst="rect">
            <a:avLst/>
          </a:prstGeom>
          <a:noFill/>
          <a:ln w="9525">
            <a:noFill/>
            <a:miter lim="800000"/>
            <a:headEnd/>
            <a:tailEnd/>
          </a:ln>
        </p:spPr>
      </p:pic>
      <p:grpSp>
        <p:nvGrpSpPr>
          <p:cNvPr id="49160" name="Group 15"/>
          <p:cNvGrpSpPr>
            <a:grpSpLocks/>
          </p:cNvGrpSpPr>
          <p:nvPr/>
        </p:nvGrpSpPr>
        <p:grpSpPr bwMode="auto">
          <a:xfrm>
            <a:off x="1731963" y="2825750"/>
            <a:ext cx="423862" cy="804863"/>
            <a:chOff x="1801091" y="3241964"/>
            <a:chExt cx="424007" cy="1029712"/>
          </a:xfrm>
        </p:grpSpPr>
        <p:sp>
          <p:nvSpPr>
            <p:cNvPr id="49174" name="tower"/>
            <p:cNvSpPr>
              <a:spLocks noEditPoints="1" noChangeArrowheads="1"/>
            </p:cNvSpPr>
            <p:nvPr/>
          </p:nvSpPr>
          <p:spPr bwMode="auto">
            <a:xfrm>
              <a:off x="1801091" y="3241964"/>
              <a:ext cx="285461" cy="849602"/>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a:p>
          </p:txBody>
        </p:sp>
        <p:sp>
          <p:nvSpPr>
            <p:cNvPr id="49175" name="tower"/>
            <p:cNvSpPr>
              <a:spLocks noEditPoints="1" noChangeArrowheads="1"/>
            </p:cNvSpPr>
            <p:nvPr/>
          </p:nvSpPr>
          <p:spPr bwMode="auto">
            <a:xfrm>
              <a:off x="1870364" y="3338946"/>
              <a:ext cx="285461" cy="849602"/>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a:p>
          </p:txBody>
        </p:sp>
        <p:sp>
          <p:nvSpPr>
            <p:cNvPr id="49176" name="tower"/>
            <p:cNvSpPr>
              <a:spLocks noEditPoints="1" noChangeArrowheads="1"/>
            </p:cNvSpPr>
            <p:nvPr/>
          </p:nvSpPr>
          <p:spPr bwMode="auto">
            <a:xfrm>
              <a:off x="1939637" y="3422074"/>
              <a:ext cx="285461" cy="849602"/>
            </a:xfrm>
            <a:custGeom>
              <a:avLst/>
              <a:gdLst>
                <a:gd name="T0" fmla="*/ 0 w 21600"/>
                <a:gd name="T1" fmla="*/ 2147483647 h 21600"/>
                <a:gd name="T2" fmla="*/ 2147483647 w 21600"/>
                <a:gd name="T3" fmla="*/ 0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w 21600"/>
                <a:gd name="T17" fmla="*/ 2147483647 h 21600"/>
                <a:gd name="T18" fmla="*/ 0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9 w 21600"/>
                <a:gd name="T31" fmla="*/ 22540 h 21600"/>
                <a:gd name="T32" fmla="*/ 21485 w 21600"/>
                <a:gd name="T33" fmla="*/ 27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en-US"/>
            </a:p>
          </p:txBody>
        </p:sp>
      </p:grpSp>
      <p:sp>
        <p:nvSpPr>
          <p:cNvPr id="49161" name="TextBox 14"/>
          <p:cNvSpPr txBox="1">
            <a:spLocks noChangeArrowheads="1"/>
          </p:cNvSpPr>
          <p:nvPr/>
        </p:nvSpPr>
        <p:spPr bwMode="auto">
          <a:xfrm>
            <a:off x="1039813" y="2520950"/>
            <a:ext cx="844550" cy="447675"/>
          </a:xfrm>
          <a:prstGeom prst="rect">
            <a:avLst/>
          </a:prstGeom>
          <a:noFill/>
          <a:ln w="9525">
            <a:noFill/>
            <a:miter lim="800000"/>
            <a:headEnd/>
            <a:tailEnd/>
          </a:ln>
        </p:spPr>
        <p:txBody>
          <a:bodyPr wrap="none"/>
          <a:lstStyle/>
          <a:p>
            <a:r>
              <a:rPr lang="en-GB" sz="2000">
                <a:solidFill>
                  <a:srgbClr val="000000"/>
                </a:solidFill>
                <a:latin typeface="Futura Bk" pitchFamily="34" charset="0"/>
              </a:rPr>
              <a:t>staff</a:t>
            </a:r>
            <a:endParaRPr lang="en-US" sz="2000">
              <a:solidFill>
                <a:srgbClr val="000000"/>
              </a:solidFill>
              <a:latin typeface="Futura Bk" pitchFamily="34" charset="0"/>
            </a:endParaRPr>
          </a:p>
        </p:txBody>
      </p:sp>
      <p:sp>
        <p:nvSpPr>
          <p:cNvPr id="49162" name="TextBox 16"/>
          <p:cNvSpPr txBox="1">
            <a:spLocks noChangeArrowheads="1"/>
          </p:cNvSpPr>
          <p:nvPr/>
        </p:nvSpPr>
        <p:spPr bwMode="auto">
          <a:xfrm>
            <a:off x="873125" y="3519488"/>
            <a:ext cx="1800225" cy="428625"/>
          </a:xfrm>
          <a:prstGeom prst="rect">
            <a:avLst/>
          </a:prstGeom>
          <a:noFill/>
          <a:ln w="9525">
            <a:noFill/>
            <a:miter lim="800000"/>
            <a:headEnd/>
            <a:tailEnd/>
          </a:ln>
        </p:spPr>
        <p:txBody>
          <a:bodyPr wrap="none"/>
          <a:lstStyle/>
          <a:p>
            <a:r>
              <a:rPr lang="en-GB" sz="2000">
                <a:solidFill>
                  <a:srgbClr val="000000"/>
                </a:solidFill>
                <a:latin typeface="Futura Bk" pitchFamily="34" charset="0"/>
              </a:rPr>
              <a:t>infrastructure</a:t>
            </a:r>
            <a:endParaRPr lang="en-US" sz="2000">
              <a:solidFill>
                <a:srgbClr val="000000"/>
              </a:solidFill>
              <a:latin typeface="Futura Bk" pitchFamily="34" charset="0"/>
            </a:endParaRPr>
          </a:p>
        </p:txBody>
      </p:sp>
      <p:cxnSp>
        <p:nvCxnSpPr>
          <p:cNvPr id="19" name="Straight Arrow Connector 18"/>
          <p:cNvCxnSpPr>
            <a:stCxn id="6" idx="2"/>
            <a:endCxn id="25" idx="3"/>
          </p:cNvCxnSpPr>
          <p:nvPr/>
        </p:nvCxnSpPr>
        <p:spPr>
          <a:xfrm rot="5400000">
            <a:off x="3278982" y="1372394"/>
            <a:ext cx="1498600" cy="160178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5" idx="1"/>
            <a:endCxn id="73730" idx="3"/>
          </p:cNvCxnSpPr>
          <p:nvPr/>
        </p:nvCxnSpPr>
        <p:spPr>
          <a:xfrm rot="10800000">
            <a:off x="1633538" y="2239963"/>
            <a:ext cx="869950" cy="682625"/>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5" idx="1"/>
            <a:endCxn id="49176" idx="4"/>
          </p:cNvCxnSpPr>
          <p:nvPr/>
        </p:nvCxnSpPr>
        <p:spPr>
          <a:xfrm rot="10800000" flipV="1">
            <a:off x="2155825" y="2922588"/>
            <a:ext cx="347663" cy="40163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03488" y="2574925"/>
            <a:ext cx="723900" cy="695325"/>
          </a:xfrm>
          <a:prstGeom prst="rect">
            <a:avLst/>
          </a:prstGeom>
          <a:solidFill>
            <a:schemeClr val="accent1">
              <a:lumMod val="60000"/>
              <a:lumOff val="40000"/>
            </a:schemeClr>
          </a:solidFill>
        </p:spPr>
        <p:txBody>
          <a:bodyPr wrap="none"/>
          <a:lstStyle/>
          <a:p>
            <a:pPr fontAlgn="auto">
              <a:spcBef>
                <a:spcPts val="0"/>
              </a:spcBef>
              <a:spcAft>
                <a:spcPts val="0"/>
              </a:spcAft>
              <a:defRPr/>
            </a:pPr>
            <a:r>
              <a:rPr lang="en-GB" sz="2000" dirty="0" err="1">
                <a:solidFill>
                  <a:srgbClr val="000000"/>
                </a:solidFill>
                <a:latin typeface="Futura Bk" pitchFamily="34" charset="0"/>
              </a:rPr>
              <a:t>Fulfill</a:t>
            </a:r>
            <a:r>
              <a:rPr lang="en-GB" sz="2000" dirty="0">
                <a:solidFill>
                  <a:srgbClr val="000000"/>
                </a:solidFill>
                <a:latin typeface="Futura Bk" pitchFamily="34" charset="0"/>
              </a:rPr>
              <a:t> </a:t>
            </a:r>
            <a:br>
              <a:rPr lang="en-GB" sz="2000" dirty="0">
                <a:solidFill>
                  <a:srgbClr val="000000"/>
                </a:solidFill>
                <a:latin typeface="Futura Bk" pitchFamily="34" charset="0"/>
              </a:rPr>
            </a:br>
            <a:r>
              <a:rPr lang="en-GB" sz="2000" dirty="0">
                <a:solidFill>
                  <a:srgbClr val="000000"/>
                </a:solidFill>
                <a:latin typeface="Futura Bk" pitchFamily="34" charset="0"/>
              </a:rPr>
              <a:t>need</a:t>
            </a:r>
            <a:endParaRPr lang="en-US" sz="2000" dirty="0" err="1">
              <a:solidFill>
                <a:srgbClr val="000000"/>
              </a:solidFill>
              <a:latin typeface="Futura Bk" pitchFamily="34" charset="0"/>
            </a:endParaRPr>
          </a:p>
        </p:txBody>
      </p:sp>
      <p:grpSp>
        <p:nvGrpSpPr>
          <p:cNvPr id="40" name="Group 39"/>
          <p:cNvGrpSpPr>
            <a:grpSpLocks/>
          </p:cNvGrpSpPr>
          <p:nvPr/>
        </p:nvGrpSpPr>
        <p:grpSpPr bwMode="auto">
          <a:xfrm>
            <a:off x="4829175" y="1423988"/>
            <a:ext cx="3736975" cy="2544762"/>
            <a:chOff x="4685929" y="1566924"/>
            <a:chExt cx="3737635" cy="2544908"/>
          </a:xfrm>
        </p:grpSpPr>
        <p:sp>
          <p:nvSpPr>
            <p:cNvPr id="5" name="Cloud 4"/>
            <p:cNvSpPr/>
            <p:nvPr/>
          </p:nvSpPr>
          <p:spPr>
            <a:xfrm>
              <a:off x="5767208" y="2240063"/>
              <a:ext cx="2656356" cy="1871769"/>
            </a:xfrm>
            <a:prstGeom prst="cloud">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Public Cloud</a:t>
              </a:r>
              <a:endParaRPr lang="en-US" sz="2000" dirty="0">
                <a:solidFill>
                  <a:prstClr val="white"/>
                </a:solidFill>
                <a:latin typeface="+mj-lt"/>
              </a:endParaRPr>
            </a:p>
          </p:txBody>
        </p:sp>
        <p:cxnSp>
          <p:nvCxnSpPr>
            <p:cNvPr id="31" name="Straight Arrow Connector 30"/>
            <p:cNvCxnSpPr>
              <a:stCxn id="6" idx="2"/>
              <a:endCxn id="5" idx="3"/>
            </p:cNvCxnSpPr>
            <p:nvPr/>
          </p:nvCxnSpPr>
          <p:spPr>
            <a:xfrm rot="16200000" flipH="1">
              <a:off x="5501301" y="751552"/>
              <a:ext cx="779507" cy="2410251"/>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a:grpSpLocks/>
          </p:cNvGrpSpPr>
          <p:nvPr/>
        </p:nvGrpSpPr>
        <p:grpSpPr bwMode="auto">
          <a:xfrm>
            <a:off x="2868613" y="2922588"/>
            <a:ext cx="2271712" cy="1660525"/>
            <a:chOff x="2867889" y="2922319"/>
            <a:chExt cx="2272147" cy="1660568"/>
          </a:xfrm>
        </p:grpSpPr>
        <p:sp>
          <p:nvSpPr>
            <p:cNvPr id="14" name="Cloud 13"/>
            <p:cNvSpPr/>
            <p:nvPr/>
          </p:nvSpPr>
          <p:spPr>
            <a:xfrm>
              <a:off x="2867889" y="3504946"/>
              <a:ext cx="2272147" cy="1077941"/>
            </a:xfrm>
            <a:prstGeom prst="clou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en-GB" sz="2000" dirty="0">
                  <a:solidFill>
                    <a:prstClr val="white"/>
                  </a:solidFill>
                  <a:latin typeface="+mj-lt"/>
                </a:rPr>
                <a:t>Private/</a:t>
              </a:r>
              <a:br>
                <a:rPr lang="en-GB" sz="2000" dirty="0">
                  <a:solidFill>
                    <a:prstClr val="white"/>
                  </a:solidFill>
                  <a:latin typeface="+mj-lt"/>
                </a:rPr>
              </a:br>
              <a:r>
                <a:rPr lang="en-GB" sz="2000" dirty="0">
                  <a:solidFill>
                    <a:prstClr val="white"/>
                  </a:solidFill>
                  <a:latin typeface="+mj-lt"/>
                </a:rPr>
                <a:t>Community</a:t>
              </a:r>
              <a:br>
                <a:rPr lang="en-GB" sz="2000" dirty="0">
                  <a:solidFill>
                    <a:prstClr val="white"/>
                  </a:solidFill>
                  <a:latin typeface="+mj-lt"/>
                </a:rPr>
              </a:br>
              <a:r>
                <a:rPr lang="en-GB" sz="2000" dirty="0">
                  <a:solidFill>
                    <a:prstClr val="white"/>
                  </a:solidFill>
                  <a:latin typeface="+mj-lt"/>
                </a:rPr>
                <a:t>Cloud</a:t>
              </a:r>
              <a:endParaRPr lang="en-US" sz="2000" dirty="0">
                <a:solidFill>
                  <a:prstClr val="white"/>
                </a:solidFill>
                <a:latin typeface="+mj-lt"/>
              </a:endParaRPr>
            </a:p>
          </p:txBody>
        </p:sp>
        <p:cxnSp>
          <p:nvCxnSpPr>
            <p:cNvPr id="36" name="Straight Arrow Connector 35"/>
            <p:cNvCxnSpPr>
              <a:stCxn id="25" idx="3"/>
              <a:endCxn id="14" idx="3"/>
            </p:cNvCxnSpPr>
            <p:nvPr/>
          </p:nvCxnSpPr>
          <p:spPr>
            <a:xfrm>
              <a:off x="3228320" y="2922319"/>
              <a:ext cx="776437" cy="644542"/>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286759" name="Text Box 39"/>
          <p:cNvSpPr txBox="1">
            <a:spLocks noChangeArrowheads="1"/>
          </p:cNvSpPr>
          <p:nvPr/>
        </p:nvSpPr>
        <p:spPr bwMode="auto">
          <a:xfrm>
            <a:off x="973138" y="4868863"/>
            <a:ext cx="6170612"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Source: HP Labs, Systems Security Lab (SSL), Bristol, UK – Simon Shiu, Adrian Baldwin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xfrm>
            <a:off x="238125" y="292100"/>
            <a:ext cx="8375650" cy="558800"/>
          </a:xfrm>
          <a:noFill/>
        </p:spPr>
        <p:txBody>
          <a:bodyPr wrap="square" numCol="1" compatLnSpc="1">
            <a:prstTxWarp prst="textNoShape">
              <a:avLst/>
            </a:prstTxWarp>
          </a:bodyPr>
          <a:lstStyle/>
          <a:p>
            <a:r>
              <a:rPr lang="en-GB" sz="2700" cap="none" smtClean="0"/>
              <a:t>Cloud Computing: Implications</a:t>
            </a:r>
          </a:p>
        </p:txBody>
      </p:sp>
      <p:sp>
        <p:nvSpPr>
          <p:cNvPr id="50178" name="Rectangle 3"/>
          <p:cNvSpPr>
            <a:spLocks noGrp="1"/>
          </p:cNvSpPr>
          <p:nvPr>
            <p:ph type="body" idx="4294967295"/>
          </p:nvPr>
        </p:nvSpPr>
        <p:spPr>
          <a:xfrm>
            <a:off x="258763" y="930275"/>
            <a:ext cx="8885237" cy="4035425"/>
          </a:xfrm>
        </p:spPr>
        <p:txBody>
          <a:bodyPr/>
          <a:lstStyle/>
          <a:p>
            <a:pPr>
              <a:lnSpc>
                <a:spcPct val="70000"/>
              </a:lnSpc>
            </a:pPr>
            <a:r>
              <a:rPr lang="en-GB" sz="1600" b="1" smtClean="0"/>
              <a:t>Enterprise:</a:t>
            </a:r>
            <a:r>
              <a:rPr lang="en-GB" sz="1600" smtClean="0"/>
              <a:t> </a:t>
            </a:r>
          </a:p>
          <a:p>
            <a:pPr>
              <a:lnSpc>
                <a:spcPct val="80000"/>
              </a:lnSpc>
              <a:buFont typeface="Futura Bk" pitchFamily="34" charset="0"/>
              <a:buNone/>
            </a:pPr>
            <a:r>
              <a:rPr lang="en-GB" sz="1600" smtClean="0">
                <a:solidFill>
                  <a:schemeClr val="accent1"/>
                </a:solidFill>
              </a:rPr>
              <a:t>   Paradigm Shift from “Close &amp; Controlled” IT Infrastructures and Services to Externally Provided Services and IT Infrastructures</a:t>
            </a:r>
            <a:r>
              <a:rPr lang="en-GB" sz="1600" smtClean="0"/>
              <a:t> </a:t>
            </a:r>
          </a:p>
          <a:p>
            <a:pPr>
              <a:lnSpc>
                <a:spcPct val="70000"/>
              </a:lnSpc>
            </a:pPr>
            <a:endParaRPr lang="en-GB" sz="1600" smtClean="0"/>
          </a:p>
          <a:p>
            <a:pPr>
              <a:lnSpc>
                <a:spcPct val="70000"/>
              </a:lnSpc>
            </a:pPr>
            <a:r>
              <a:rPr lang="en-GB" sz="1600" b="1" smtClean="0"/>
              <a:t>Private User:</a:t>
            </a:r>
            <a:r>
              <a:rPr lang="en-GB" sz="1600" smtClean="0"/>
              <a:t> </a:t>
            </a:r>
          </a:p>
          <a:p>
            <a:pPr>
              <a:lnSpc>
                <a:spcPct val="80000"/>
              </a:lnSpc>
              <a:buFont typeface="Futura Bk" pitchFamily="34" charset="0"/>
              <a:buNone/>
            </a:pPr>
            <a:r>
              <a:rPr lang="en-GB" sz="1600" smtClean="0">
                <a:solidFill>
                  <a:schemeClr val="accent1"/>
                </a:solidFill>
              </a:rPr>
              <a:t>   Paradigm Shift from Accessing Static Set of Services to Dynamic &amp; Composable Services</a:t>
            </a:r>
            <a:r>
              <a:rPr lang="en-GB" sz="1600" smtClean="0"/>
              <a:t> </a:t>
            </a:r>
          </a:p>
          <a:p>
            <a:pPr>
              <a:lnSpc>
                <a:spcPct val="70000"/>
              </a:lnSpc>
            </a:pPr>
            <a:endParaRPr lang="en-GB" sz="1600" smtClean="0"/>
          </a:p>
          <a:p>
            <a:pPr>
              <a:lnSpc>
                <a:spcPct val="70000"/>
              </a:lnSpc>
            </a:pPr>
            <a:r>
              <a:rPr lang="en-GB" sz="1600" b="1" smtClean="0"/>
              <a:t>General Issues:</a:t>
            </a:r>
          </a:p>
          <a:p>
            <a:pPr lvl="1">
              <a:lnSpc>
                <a:spcPct val="70000"/>
              </a:lnSpc>
            </a:pPr>
            <a:r>
              <a:rPr lang="en-GB" sz="1400" smtClean="0"/>
              <a:t> </a:t>
            </a:r>
            <a:r>
              <a:rPr lang="en-GB" sz="1400" smtClean="0">
                <a:solidFill>
                  <a:schemeClr val="accent1"/>
                </a:solidFill>
              </a:rPr>
              <a:t>Assurance (and Trust) about Security and Business Practices</a:t>
            </a:r>
          </a:p>
          <a:p>
            <a:pPr lvl="1">
              <a:lnSpc>
                <a:spcPct val="70000"/>
              </a:lnSpc>
            </a:pPr>
            <a:r>
              <a:rPr lang="en-GB" sz="1400" smtClean="0">
                <a:solidFill>
                  <a:schemeClr val="accent1"/>
                </a:solidFill>
              </a:rPr>
              <a:t> Potential Loss of Control (on Data, Infrastructure, Processes, etc.)</a:t>
            </a:r>
          </a:p>
          <a:p>
            <a:pPr lvl="1">
              <a:lnSpc>
                <a:spcPct val="70000"/>
              </a:lnSpc>
            </a:pPr>
            <a:r>
              <a:rPr lang="en-GB" sz="1400" smtClean="0">
                <a:solidFill>
                  <a:schemeClr val="accent1"/>
                </a:solidFill>
              </a:rPr>
              <a:t> Data &amp; Confidential Information Stored in The Clouds</a:t>
            </a:r>
          </a:p>
          <a:p>
            <a:pPr lvl="1">
              <a:lnSpc>
                <a:spcPct val="70000"/>
              </a:lnSpc>
            </a:pPr>
            <a:r>
              <a:rPr lang="en-GB" sz="1400" smtClean="0">
                <a:solidFill>
                  <a:schemeClr val="accent1"/>
                </a:solidFill>
              </a:rPr>
              <a:t> Management of Identities and Access (IAM) in the Cloud</a:t>
            </a:r>
          </a:p>
          <a:p>
            <a:pPr lvl="1">
              <a:lnSpc>
                <a:spcPct val="70000"/>
              </a:lnSpc>
            </a:pPr>
            <a:r>
              <a:rPr lang="en-GB" sz="1400" smtClean="0">
                <a:solidFill>
                  <a:schemeClr val="accent1"/>
                </a:solidFill>
              </a:rPr>
              <a:t> Compliance to Security Practice and Legislation </a:t>
            </a:r>
          </a:p>
          <a:p>
            <a:pPr lvl="1">
              <a:lnSpc>
                <a:spcPct val="70000"/>
              </a:lnSpc>
            </a:pPr>
            <a:r>
              <a:rPr lang="en-GB" sz="1400" smtClean="0">
                <a:solidFill>
                  <a:schemeClr val="accent1"/>
                </a:solidFill>
              </a:rPr>
              <a:t> Privacy Management (Control, Consent, Revocation, etc.)</a:t>
            </a:r>
          </a:p>
          <a:p>
            <a:pPr lvl="1">
              <a:lnSpc>
                <a:spcPct val="70000"/>
              </a:lnSpc>
            </a:pPr>
            <a:r>
              <a:rPr lang="en-GB" sz="1400" smtClean="0">
                <a:solidFill>
                  <a:schemeClr val="accent1"/>
                </a:solidFill>
              </a:rPr>
              <a:t> New Threat Environments</a:t>
            </a:r>
          </a:p>
          <a:p>
            <a:pPr lvl="1">
              <a:lnSpc>
                <a:spcPct val="70000"/>
              </a:lnSpc>
            </a:pPr>
            <a:r>
              <a:rPr lang="en-GB" sz="1400" smtClean="0">
                <a:solidFill>
                  <a:schemeClr val="accent1"/>
                </a:solidFill>
              </a:rPr>
              <a:t> Reliability and Longevity of Cloud &amp; Service Providers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ChangeArrowheads="1"/>
          </p:cNvSpPr>
          <p:nvPr/>
        </p:nvSpPr>
        <p:spPr bwMode="auto">
          <a:xfrm>
            <a:off x="115888" y="2390775"/>
            <a:ext cx="7854950" cy="530225"/>
          </a:xfrm>
          <a:prstGeom prst="rect">
            <a:avLst/>
          </a:prstGeom>
          <a:solidFill>
            <a:srgbClr val="000080"/>
          </a:solidFill>
          <a:ln w="9525">
            <a:noFill/>
            <a:miter lim="800000"/>
            <a:headEnd/>
            <a:tailEnd/>
          </a:ln>
        </p:spPr>
        <p:txBody>
          <a:bodyPr wrap="none" anchor="ctr"/>
          <a:lstStyle/>
          <a:p>
            <a:endParaRPr lang="en-GB"/>
          </a:p>
        </p:txBody>
      </p:sp>
      <p:sp>
        <p:nvSpPr>
          <p:cNvPr id="51202"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51203"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Impact on Enterprise’s Security Lifecycle Management</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chemeClr val="bg1"/>
                </a:solidFill>
              </a:rPr>
              <a:t>Current Trends, Requirements and Cloud Computing Initiatives</a:t>
            </a:r>
          </a:p>
          <a:p>
            <a:pPr eaLnBrk="1" hangingPunct="1">
              <a:buFontTx/>
              <a:buChar char="•"/>
            </a:pPr>
            <a:endParaRPr lang="en-US" sz="1800" smtClean="0">
              <a:solidFill>
                <a:schemeClr val="bg1"/>
              </a:solidFill>
            </a:endParaRPr>
          </a:p>
          <a:p>
            <a:pPr eaLnBrk="1" hangingPunct="1">
              <a:lnSpc>
                <a:spcPct val="100000"/>
              </a:lnSpc>
              <a:buFontTx/>
              <a:buChar char="•"/>
            </a:pPr>
            <a:r>
              <a:rPr lang="en-US" sz="1800" smtClean="0">
                <a:solidFill>
                  <a:srgbClr val="000099"/>
                </a:solidFill>
              </a:rPr>
              <a:t>Future Directions: related R&amp;D Work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p:cNvSpPr>
          <p:nvPr>
            <p:ph type="title" idx="4294967295"/>
          </p:nvPr>
        </p:nvSpPr>
        <p:spPr bwMode="auto">
          <a:xfrm>
            <a:off x="112713" y="179388"/>
            <a:ext cx="8375650" cy="857250"/>
          </a:xfrm>
          <a:noFill/>
        </p:spPr>
        <p:txBody>
          <a:bodyPr wrap="square" numCol="1" compatLnSpc="1">
            <a:prstTxWarp prst="textNoShape">
              <a:avLst/>
            </a:prstTxWarp>
          </a:bodyPr>
          <a:lstStyle/>
          <a:p>
            <a:r>
              <a:rPr lang="en-GB" cap="none" smtClean="0"/>
              <a:t>Current Trends of Relevance</a:t>
            </a:r>
          </a:p>
        </p:txBody>
      </p:sp>
      <p:sp>
        <p:nvSpPr>
          <p:cNvPr id="52226" name="Text Box 23"/>
          <p:cNvSpPr txBox="1">
            <a:spLocks noChangeArrowheads="1"/>
          </p:cNvSpPr>
          <p:nvPr/>
        </p:nvSpPr>
        <p:spPr bwMode="auto">
          <a:xfrm>
            <a:off x="163513" y="1017588"/>
            <a:ext cx="6267450" cy="1382712"/>
          </a:xfrm>
          <a:prstGeom prst="rect">
            <a:avLst/>
          </a:prstGeom>
          <a:noFill/>
          <a:ln w="9525">
            <a:noFill/>
            <a:miter lim="800000"/>
            <a:headEnd/>
            <a:tailEnd/>
          </a:ln>
        </p:spPr>
        <p:txBody>
          <a:bodyPr>
            <a:spAutoFit/>
          </a:bodyPr>
          <a:lstStyle/>
          <a:p>
            <a:pPr marL="342900" indent="-342900">
              <a:lnSpc>
                <a:spcPct val="70000"/>
              </a:lnSpc>
            </a:pPr>
            <a:endParaRPr lang="en-GB"/>
          </a:p>
          <a:p>
            <a:pPr marL="342900" indent="-342900"/>
            <a:r>
              <a:rPr lang="en-GB"/>
              <a:t>1.  Increasing Adoption of Services in the Cloud</a:t>
            </a:r>
          </a:p>
          <a:p>
            <a:pPr marL="342900" indent="-342900">
              <a:buFontTx/>
              <a:buAutoNum type="arabicPeriod"/>
            </a:pPr>
            <a:endParaRPr lang="en-GB"/>
          </a:p>
          <a:p>
            <a:pPr marL="342900" indent="-342900"/>
            <a:r>
              <a:rPr lang="en-GB"/>
              <a:t>2.  (IT) Consumerisation of the Enterprise</a:t>
            </a:r>
          </a:p>
          <a:p>
            <a:pPr marL="342900" indent="-342900"/>
            <a:endParaRPr lang="en-GB"/>
          </a:p>
        </p:txBody>
      </p:sp>
      <p:pic>
        <p:nvPicPr>
          <p:cNvPr id="52227" name="Picture 12" descr="Infrastructure-new.png"/>
          <p:cNvPicPr>
            <a:picLocks noChangeAspect="1"/>
          </p:cNvPicPr>
          <p:nvPr/>
        </p:nvPicPr>
        <p:blipFill>
          <a:blip r:embed="rId2"/>
          <a:srcRect/>
          <a:stretch>
            <a:fillRect/>
          </a:stretch>
        </p:blipFill>
        <p:spPr bwMode="auto">
          <a:xfrm>
            <a:off x="6208713" y="0"/>
            <a:ext cx="2935287"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Adoption of Services in</a:t>
            </a:r>
            <a:br>
              <a:rPr cap="none" smtClean="0">
                <a:solidFill>
                  <a:schemeClr val="bg1"/>
                </a:solidFill>
              </a:rPr>
            </a:br>
            <a:r>
              <a:rPr cap="none" smtClean="0">
                <a:solidFill>
                  <a:schemeClr val="bg1"/>
                </a:solidFill>
              </a:rPr>
              <a:t>the Cloud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6"/>
          <p:cNvSpPr>
            <a:spLocks noGrp="1"/>
          </p:cNvSpPr>
          <p:nvPr>
            <p:ph type="title" idx="4294967295"/>
          </p:nvPr>
        </p:nvSpPr>
        <p:spPr bwMode="auto">
          <a:xfrm>
            <a:off x="0" y="142875"/>
            <a:ext cx="8375650" cy="504825"/>
          </a:xfrm>
          <a:noFill/>
        </p:spPr>
        <p:txBody>
          <a:bodyPr wrap="square" numCol="1" compatLnSpc="1">
            <a:prstTxWarp prst="textNoShape">
              <a:avLst/>
            </a:prstTxWarp>
          </a:bodyPr>
          <a:lstStyle/>
          <a:p>
            <a:pPr eaLnBrk="1" hangingPunct="1"/>
            <a:r>
              <a:rPr cap="none" smtClean="0"/>
              <a:t>Services in the Cloud                              [1/2]</a:t>
            </a:r>
          </a:p>
        </p:txBody>
      </p:sp>
      <p:sp>
        <p:nvSpPr>
          <p:cNvPr id="54274" name="Text Box 4"/>
          <p:cNvSpPr txBox="1">
            <a:spLocks noChangeArrowheads="1"/>
          </p:cNvSpPr>
          <p:nvPr/>
        </p:nvSpPr>
        <p:spPr bwMode="auto">
          <a:xfrm>
            <a:off x="0" y="792163"/>
            <a:ext cx="7815263" cy="4176712"/>
          </a:xfrm>
          <a:prstGeom prst="rect">
            <a:avLst/>
          </a:prstGeom>
          <a:noFill/>
          <a:ln w="9525">
            <a:noFill/>
            <a:miter lim="800000"/>
            <a:headEnd/>
            <a:tailEnd/>
          </a:ln>
        </p:spPr>
        <p:txBody>
          <a:bodyPr wrap="none">
            <a:spAutoFit/>
          </a:bodyPr>
          <a:lstStyle/>
          <a:p>
            <a:pPr>
              <a:buFontTx/>
              <a:buChar char="•"/>
            </a:pPr>
            <a:r>
              <a:rPr lang="en-GB"/>
              <a:t> Growing adoption of IT Cloud Services by People and Companies,</a:t>
            </a:r>
          </a:p>
          <a:p>
            <a:r>
              <a:rPr lang="en-GB"/>
              <a:t>  in particular SMEs (cost saving, etc.)</a:t>
            </a:r>
          </a:p>
          <a:p>
            <a:endParaRPr lang="en-GB"/>
          </a:p>
          <a:p>
            <a:pPr>
              <a:buFontTx/>
              <a:buChar char="•"/>
            </a:pPr>
            <a:r>
              <a:rPr lang="en-GB"/>
              <a:t> Includes:</a:t>
            </a:r>
          </a:p>
          <a:p>
            <a:pPr marL="742950" lvl="1" indent="-285750">
              <a:buFontTx/>
              <a:buChar char="•"/>
            </a:pPr>
            <a:r>
              <a:rPr lang="en-GB"/>
              <a:t>Datacentre consolidation and IT Outsourcing</a:t>
            </a:r>
          </a:p>
          <a:p>
            <a:pPr marL="742950" lvl="1" indent="-285750">
              <a:buFontTx/>
              <a:buChar char="•"/>
            </a:pPr>
            <a:r>
              <a:rPr lang="en-GB"/>
              <a:t>Private Cloud/Cloud Services</a:t>
            </a:r>
          </a:p>
          <a:p>
            <a:pPr marL="742950" lvl="1" indent="-285750">
              <a:buFontTx/>
              <a:buChar char="•"/>
            </a:pPr>
            <a:r>
              <a:rPr lang="en-GB"/>
              <a:t>Public Cloud Services</a:t>
            </a:r>
          </a:p>
          <a:p>
            <a:pPr marL="742950" lvl="1" indent="-285750"/>
            <a:r>
              <a:rPr lang="en-GB"/>
              <a:t>      - Amazon, Google, Salesforce, …</a:t>
            </a:r>
          </a:p>
          <a:p>
            <a:endParaRPr lang="en-GB"/>
          </a:p>
          <a:p>
            <a:pPr>
              <a:buFontTx/>
              <a:buChar char="•"/>
            </a:pPr>
            <a:r>
              <a:rPr lang="en-GB"/>
              <a:t> Gartner predictions about Value of </a:t>
            </a:r>
          </a:p>
          <a:p>
            <a:r>
              <a:rPr lang="en-GB"/>
              <a:t>  Cloud Computing Services:</a:t>
            </a:r>
          </a:p>
          <a:p>
            <a:pPr marL="742950" lvl="1" indent="-285750">
              <a:buFontTx/>
              <a:buChar char="•"/>
            </a:pPr>
            <a:r>
              <a:rPr lang="en-GB" sz="1400"/>
              <a:t> 2008 : $46.41 billion</a:t>
            </a:r>
          </a:p>
          <a:p>
            <a:pPr marL="742950" lvl="1" indent="-285750">
              <a:buFontTx/>
              <a:buChar char="•"/>
            </a:pPr>
            <a:r>
              <a:rPr lang="en-GB" sz="1400"/>
              <a:t> 2009 : $56.30 billion</a:t>
            </a:r>
          </a:p>
          <a:p>
            <a:pPr marL="742950" lvl="1" indent="-285750">
              <a:buFontTx/>
              <a:buChar char="•"/>
            </a:pPr>
            <a:r>
              <a:rPr lang="en-GB" sz="1400"/>
              <a:t> 2013 : $150.1 billion (projected)</a:t>
            </a:r>
          </a:p>
          <a:p>
            <a:pPr>
              <a:buFontTx/>
              <a:buChar char="•"/>
            </a:pPr>
            <a:endParaRPr lang="en-GB" sz="1400"/>
          </a:p>
          <a:p>
            <a:pPr>
              <a:buFontTx/>
              <a:buChar char="•"/>
            </a:pPr>
            <a:r>
              <a:rPr lang="en-GB" sz="1400"/>
              <a:t> </a:t>
            </a:r>
            <a:r>
              <a:rPr lang="en-GB" sz="1400" b="1">
                <a:solidFill>
                  <a:srgbClr val="000099"/>
                </a:solidFill>
              </a:rPr>
              <a:t>NOTE: these Trends are less obvious for Medium-Large Organisations and Gov Agencies</a:t>
            </a:r>
          </a:p>
        </p:txBody>
      </p:sp>
      <p:sp>
        <p:nvSpPr>
          <p:cNvPr id="51228" name="Cloud"/>
          <p:cNvSpPr>
            <a:spLocks noChangeAspect="1" noEditPoints="1" noChangeArrowheads="1"/>
          </p:cNvSpPr>
          <p:nvPr/>
        </p:nvSpPr>
        <p:spPr bwMode="auto">
          <a:xfrm>
            <a:off x="6005513" y="2089150"/>
            <a:ext cx="2228850" cy="1493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Cloud</a:t>
            </a:r>
          </a:p>
          <a:p>
            <a:pPr>
              <a:defRPr/>
            </a:pPr>
            <a:r>
              <a:rPr lang="en-GB"/>
              <a:t>   Computing</a:t>
            </a:r>
          </a:p>
          <a:p>
            <a:pPr>
              <a:defRPr/>
            </a:pPr>
            <a:r>
              <a:rPr lang="en-GB"/>
              <a:t>   Services</a:t>
            </a:r>
          </a:p>
        </p:txBody>
      </p:sp>
      <p:sp>
        <p:nvSpPr>
          <p:cNvPr id="51229" name="Rectangle 29"/>
          <p:cNvSpPr>
            <a:spLocks noChangeArrowheads="1"/>
          </p:cNvSpPr>
          <p:nvPr/>
        </p:nvSpPr>
        <p:spPr bwMode="auto">
          <a:xfrm>
            <a:off x="7654925" y="1227138"/>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4277" name="Line 33"/>
          <p:cNvSpPr>
            <a:spLocks noChangeShapeType="1"/>
          </p:cNvSpPr>
          <p:nvPr/>
        </p:nvSpPr>
        <p:spPr bwMode="auto">
          <a:xfrm flipH="1">
            <a:off x="7734300" y="1836738"/>
            <a:ext cx="139700" cy="252412"/>
          </a:xfrm>
          <a:prstGeom prst="line">
            <a:avLst/>
          </a:prstGeom>
          <a:noFill/>
          <a:ln w="9525">
            <a:solidFill>
              <a:schemeClr val="tx1"/>
            </a:solidFill>
            <a:round/>
            <a:headEnd type="triangle" w="med" len="med"/>
            <a:tailEnd type="triangle" w="med" len="med"/>
          </a:ln>
        </p:spPr>
        <p:txBody>
          <a:bodyPr/>
          <a:lstStyle/>
          <a:p>
            <a:endParaRPr lang="en-US"/>
          </a:p>
        </p:txBody>
      </p:sp>
      <p:pic>
        <p:nvPicPr>
          <p:cNvPr id="54278" name="Picture 16" descr="j0292020"/>
          <p:cNvPicPr>
            <a:picLocks noChangeAspect="1" noChangeArrowheads="1"/>
          </p:cNvPicPr>
          <p:nvPr/>
        </p:nvPicPr>
        <p:blipFill>
          <a:blip r:embed="rId2"/>
          <a:srcRect/>
          <a:stretch>
            <a:fillRect/>
          </a:stretch>
        </p:blipFill>
        <p:spPr bwMode="auto">
          <a:xfrm>
            <a:off x="5838825" y="3511550"/>
            <a:ext cx="441325" cy="419100"/>
          </a:xfrm>
          <a:prstGeom prst="rect">
            <a:avLst/>
          </a:prstGeom>
          <a:noFill/>
          <a:ln w="9525">
            <a:noFill/>
            <a:miter lim="800000"/>
            <a:headEnd/>
            <a:tailEnd/>
          </a:ln>
        </p:spPr>
      </p:pic>
      <p:sp>
        <p:nvSpPr>
          <p:cNvPr id="51235" name="Rectangle 35"/>
          <p:cNvSpPr>
            <a:spLocks noChangeArrowheads="1"/>
          </p:cNvSpPr>
          <p:nvPr/>
        </p:nvSpPr>
        <p:spPr bwMode="auto">
          <a:xfrm>
            <a:off x="7808913" y="1381125"/>
            <a:ext cx="574675" cy="436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1236" name="Rectangle 36"/>
          <p:cNvSpPr>
            <a:spLocks noChangeArrowheads="1"/>
          </p:cNvSpPr>
          <p:nvPr/>
        </p:nvSpPr>
        <p:spPr bwMode="auto">
          <a:xfrm>
            <a:off x="7962900" y="1535113"/>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pic>
        <p:nvPicPr>
          <p:cNvPr id="54281" name="Picture 16" descr="j0292020"/>
          <p:cNvPicPr>
            <a:picLocks noChangeAspect="1" noChangeArrowheads="1"/>
          </p:cNvPicPr>
          <p:nvPr/>
        </p:nvPicPr>
        <p:blipFill>
          <a:blip r:embed="rId2"/>
          <a:srcRect/>
          <a:stretch>
            <a:fillRect/>
          </a:stretch>
        </p:blipFill>
        <p:spPr bwMode="auto">
          <a:xfrm>
            <a:off x="5992813" y="3665538"/>
            <a:ext cx="441325" cy="419100"/>
          </a:xfrm>
          <a:prstGeom prst="rect">
            <a:avLst/>
          </a:prstGeom>
          <a:noFill/>
          <a:ln w="9525">
            <a:noFill/>
            <a:miter lim="800000"/>
            <a:headEnd/>
            <a:tailEnd/>
          </a:ln>
        </p:spPr>
      </p:pic>
      <p:pic>
        <p:nvPicPr>
          <p:cNvPr id="54282" name="Picture 16" descr="j0292020"/>
          <p:cNvPicPr>
            <a:picLocks noChangeAspect="1" noChangeArrowheads="1"/>
          </p:cNvPicPr>
          <p:nvPr/>
        </p:nvPicPr>
        <p:blipFill>
          <a:blip r:embed="rId2"/>
          <a:srcRect/>
          <a:stretch>
            <a:fillRect/>
          </a:stretch>
        </p:blipFill>
        <p:spPr bwMode="auto">
          <a:xfrm>
            <a:off x="6251575" y="3959225"/>
            <a:ext cx="441325" cy="419100"/>
          </a:xfrm>
          <a:prstGeom prst="rect">
            <a:avLst/>
          </a:prstGeom>
          <a:noFill/>
          <a:ln w="9525">
            <a:noFill/>
            <a:miter lim="800000"/>
            <a:headEnd/>
            <a:tailEnd/>
          </a:ln>
        </p:spPr>
      </p:pic>
      <p:pic>
        <p:nvPicPr>
          <p:cNvPr id="54283" name="Picture 16" descr="j0292020"/>
          <p:cNvPicPr>
            <a:picLocks noChangeAspect="1" noChangeArrowheads="1"/>
          </p:cNvPicPr>
          <p:nvPr/>
        </p:nvPicPr>
        <p:blipFill>
          <a:blip r:embed="rId2"/>
          <a:srcRect/>
          <a:stretch>
            <a:fillRect/>
          </a:stretch>
        </p:blipFill>
        <p:spPr bwMode="auto">
          <a:xfrm>
            <a:off x="6457950" y="3721100"/>
            <a:ext cx="441325" cy="419100"/>
          </a:xfrm>
          <a:prstGeom prst="rect">
            <a:avLst/>
          </a:prstGeom>
          <a:noFill/>
          <a:ln w="9525">
            <a:noFill/>
            <a:miter lim="800000"/>
            <a:headEnd/>
            <a:tailEnd/>
          </a:ln>
        </p:spPr>
      </p:pic>
      <p:sp>
        <p:nvSpPr>
          <p:cNvPr id="54284" name="Line 40"/>
          <p:cNvSpPr>
            <a:spLocks noChangeShapeType="1"/>
          </p:cNvSpPr>
          <p:nvPr/>
        </p:nvSpPr>
        <p:spPr bwMode="auto">
          <a:xfrm flipH="1">
            <a:off x="6389688" y="3487738"/>
            <a:ext cx="139700" cy="252412"/>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6"/>
          <p:cNvSpPr>
            <a:spLocks noGrp="1"/>
          </p:cNvSpPr>
          <p:nvPr>
            <p:ph type="title" idx="4294967295"/>
          </p:nvPr>
        </p:nvSpPr>
        <p:spPr bwMode="auto">
          <a:xfrm>
            <a:off x="0" y="142875"/>
            <a:ext cx="8375650" cy="504825"/>
          </a:xfrm>
          <a:noFill/>
        </p:spPr>
        <p:txBody>
          <a:bodyPr wrap="square" numCol="1" compatLnSpc="1">
            <a:prstTxWarp prst="textNoShape">
              <a:avLst/>
            </a:prstTxWarp>
          </a:bodyPr>
          <a:lstStyle/>
          <a:p>
            <a:pPr eaLnBrk="1" hangingPunct="1"/>
            <a:r>
              <a:rPr cap="none" smtClean="0"/>
              <a:t>Services in the Cloud                              [2/2]</a:t>
            </a:r>
          </a:p>
        </p:txBody>
      </p:sp>
      <p:sp>
        <p:nvSpPr>
          <p:cNvPr id="55298" name="Text Box 4"/>
          <p:cNvSpPr txBox="1">
            <a:spLocks noChangeArrowheads="1"/>
          </p:cNvSpPr>
          <p:nvPr/>
        </p:nvSpPr>
        <p:spPr bwMode="auto">
          <a:xfrm>
            <a:off x="0" y="792163"/>
            <a:ext cx="5829300" cy="3752850"/>
          </a:xfrm>
          <a:prstGeom prst="rect">
            <a:avLst/>
          </a:prstGeom>
          <a:noFill/>
          <a:ln w="9525">
            <a:noFill/>
            <a:miter lim="800000"/>
            <a:headEnd/>
            <a:tailEnd/>
          </a:ln>
        </p:spPr>
        <p:txBody>
          <a:bodyPr wrap="none">
            <a:spAutoFit/>
          </a:bodyPr>
          <a:lstStyle/>
          <a:p>
            <a:pPr>
              <a:buFontTx/>
              <a:buChar char="•"/>
            </a:pPr>
            <a:endParaRPr lang="en-GB" sz="1400"/>
          </a:p>
          <a:p>
            <a:pPr>
              <a:buFontTx/>
              <a:buChar char="•"/>
            </a:pPr>
            <a:r>
              <a:rPr lang="en-GB"/>
              <a:t> Some statistics about SME’s usage of Cloud Services </a:t>
            </a:r>
          </a:p>
          <a:p>
            <a:r>
              <a:rPr lang="en-GB"/>
              <a:t>  (Source: SpiceWorks):</a:t>
            </a:r>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endParaRPr lang="en-GB"/>
          </a:p>
          <a:p>
            <a:pPr>
              <a:buFontTx/>
              <a:buChar char="•"/>
            </a:pPr>
            <a:r>
              <a:rPr lang="en-GB"/>
              <a:t> Cloud initiatives from Governments </a:t>
            </a:r>
          </a:p>
          <a:p>
            <a:r>
              <a:rPr lang="en-GB"/>
              <a:t>  </a:t>
            </a:r>
            <a:r>
              <a:rPr lang="en-GB">
                <a:sym typeface="Wingdings" pitchFamily="2" charset="2"/>
              </a:rPr>
              <a:t> </a:t>
            </a:r>
            <a:r>
              <a:rPr lang="en-GB"/>
              <a:t>see UK g-Cloud Initiative</a:t>
            </a:r>
          </a:p>
          <a:p>
            <a:r>
              <a:rPr lang="en-GB"/>
              <a:t>       </a:t>
            </a:r>
            <a:r>
              <a:rPr lang="en-GB" sz="1000">
                <a:hlinkClick r:id="rId2"/>
              </a:rPr>
              <a:t>http://johnsuffolk.typepad.com/john-suffolk---government-cio/2009/06/government-cloud.html</a:t>
            </a:r>
            <a:r>
              <a:rPr lang="en-GB" sz="1000"/>
              <a:t> </a:t>
            </a:r>
          </a:p>
          <a:p>
            <a:pPr>
              <a:buFontTx/>
              <a:buChar char="•"/>
            </a:pPr>
            <a:endParaRPr lang="en-GB" sz="1000"/>
          </a:p>
        </p:txBody>
      </p:sp>
      <p:graphicFrame>
        <p:nvGraphicFramePr>
          <p:cNvPr id="286724" name="Group 4"/>
          <p:cNvGraphicFramePr>
            <a:graphicFrameLocks noGrp="1"/>
          </p:cNvGraphicFramePr>
          <p:nvPr/>
        </p:nvGraphicFramePr>
        <p:xfrm>
          <a:off x="201613" y="1754188"/>
          <a:ext cx="6096000" cy="1333500"/>
        </p:xfrm>
        <a:graphic>
          <a:graphicData uri="http://schemas.openxmlformats.org/drawingml/2006/table">
            <a:tbl>
              <a:tblPr/>
              <a:tblGrid>
                <a:gridCol w="3048000"/>
                <a:gridCol w="3048000"/>
              </a:tblGrid>
              <a:tr h="180975">
                <a:tc>
                  <a:txBody>
                    <a:bodyPr/>
                    <a:lstStyle/>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r>
                        <a:rPr kumimoji="0" lang="en-GB" sz="1200" b="0" i="0" u="none" strike="noStrike" cap="none" normalizeH="0" baseline="0" smtClean="0">
                          <a:ln>
                            <a:noFill/>
                          </a:ln>
                          <a:solidFill>
                            <a:schemeClr val="tx1"/>
                          </a:solidFill>
                          <a:effectLst/>
                          <a:latin typeface="Futura Bk" pitchFamily="34" charset="0"/>
                        </a:rPr>
                        <a:t>Data Backup : 16%</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Email : 21.2%</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Application : 11.1%</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VOIP : 8.5%</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Security : 8.5%</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Futura Bk" pitchFamily="34" charset="0"/>
                        </a:rPr>
                        <a:t>CRM : 6.2%</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Web Hosting : 25.4%</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eCommerce : 6.4%</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Logistics : 3.6%</a:t>
                      </a:r>
                      <a:br>
                        <a:rPr kumimoji="0" lang="en-GB" sz="1200" b="0" i="0" u="none" strike="noStrike" cap="none" normalizeH="0" baseline="0" smtClean="0">
                          <a:ln>
                            <a:noFill/>
                          </a:ln>
                          <a:solidFill>
                            <a:schemeClr val="tx1"/>
                          </a:solidFill>
                          <a:effectLst/>
                          <a:latin typeface="Futura Bk" pitchFamily="34" charset="0"/>
                        </a:rPr>
                      </a:br>
                      <a:r>
                        <a:rPr kumimoji="0" lang="en-GB" sz="1200" b="0" i="0" u="none" strike="noStrike" cap="none" normalizeH="0" baseline="0" smtClean="0">
                          <a:ln>
                            <a:noFill/>
                          </a:ln>
                          <a:solidFill>
                            <a:schemeClr val="tx1"/>
                          </a:solidFill>
                          <a:effectLst/>
                          <a:latin typeface="Futura Bk" pitchFamily="34" charset="0"/>
                        </a:rPr>
                        <a:t>Do not use : 44.1%</a:t>
                      </a:r>
                    </a:p>
                    <a:p>
                      <a:pPr marL="0" marR="0" lvl="0" indent="0" algn="l" defTabSz="914400" rtl="0" eaLnBrk="0" fontAlgn="base" latinLnBrk="0" hangingPunct="0">
                        <a:lnSpc>
                          <a:spcPct val="110000"/>
                        </a:lnSpc>
                        <a:spcBef>
                          <a:spcPts val="1000"/>
                        </a:spcBef>
                        <a:spcAft>
                          <a:spcPct val="0"/>
                        </a:spcAft>
                        <a:buClr>
                          <a:srgbClr val="000000"/>
                        </a:buClr>
                        <a:buSzPct val="100000"/>
                        <a:buFont typeface="Futura Bk" pitchFamily="34" charset="0"/>
                        <a:buNone/>
                        <a:tabLst/>
                      </a:pPr>
                      <a:endParaRPr kumimoji="0" lang="en-GB" sz="1200" b="0" i="0" u="none" strike="noStrike" cap="none" normalizeH="0" baseline="0" smtClean="0">
                        <a:ln>
                          <a:noFill/>
                        </a:ln>
                        <a:solidFill>
                          <a:srgbClr val="000000"/>
                        </a:solidFill>
                        <a:effectLst/>
                        <a:latin typeface="Futura Bk"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51228" name="Cloud"/>
          <p:cNvSpPr>
            <a:spLocks noChangeAspect="1" noEditPoints="1" noChangeArrowheads="1"/>
          </p:cNvSpPr>
          <p:nvPr/>
        </p:nvSpPr>
        <p:spPr bwMode="auto">
          <a:xfrm>
            <a:off x="6005513" y="2089150"/>
            <a:ext cx="2228850" cy="1493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Cloud</a:t>
            </a:r>
          </a:p>
          <a:p>
            <a:pPr>
              <a:defRPr/>
            </a:pPr>
            <a:r>
              <a:rPr lang="en-GB"/>
              <a:t>   Computing</a:t>
            </a:r>
          </a:p>
          <a:p>
            <a:pPr>
              <a:defRPr/>
            </a:pPr>
            <a:r>
              <a:rPr lang="en-GB"/>
              <a:t>   Services</a:t>
            </a:r>
          </a:p>
        </p:txBody>
      </p:sp>
      <p:sp>
        <p:nvSpPr>
          <p:cNvPr id="51229" name="Rectangle 29"/>
          <p:cNvSpPr>
            <a:spLocks noChangeArrowheads="1"/>
          </p:cNvSpPr>
          <p:nvPr/>
        </p:nvSpPr>
        <p:spPr bwMode="auto">
          <a:xfrm>
            <a:off x="7654925" y="1227138"/>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5305" name="Line 33"/>
          <p:cNvSpPr>
            <a:spLocks noChangeShapeType="1"/>
          </p:cNvSpPr>
          <p:nvPr/>
        </p:nvSpPr>
        <p:spPr bwMode="auto">
          <a:xfrm flipH="1">
            <a:off x="7734300" y="1836738"/>
            <a:ext cx="139700" cy="252412"/>
          </a:xfrm>
          <a:prstGeom prst="line">
            <a:avLst/>
          </a:prstGeom>
          <a:noFill/>
          <a:ln w="9525">
            <a:solidFill>
              <a:schemeClr val="tx1"/>
            </a:solidFill>
            <a:round/>
            <a:headEnd type="triangle" w="med" len="med"/>
            <a:tailEnd type="triangle" w="med" len="med"/>
          </a:ln>
        </p:spPr>
        <p:txBody>
          <a:bodyPr/>
          <a:lstStyle/>
          <a:p>
            <a:endParaRPr lang="en-US"/>
          </a:p>
        </p:txBody>
      </p:sp>
      <p:pic>
        <p:nvPicPr>
          <p:cNvPr id="55306" name="Picture 16" descr="j0292020"/>
          <p:cNvPicPr>
            <a:picLocks noChangeAspect="1" noChangeArrowheads="1"/>
          </p:cNvPicPr>
          <p:nvPr/>
        </p:nvPicPr>
        <p:blipFill>
          <a:blip r:embed="rId3"/>
          <a:srcRect/>
          <a:stretch>
            <a:fillRect/>
          </a:stretch>
        </p:blipFill>
        <p:spPr bwMode="auto">
          <a:xfrm>
            <a:off x="5838825" y="3511550"/>
            <a:ext cx="441325" cy="419100"/>
          </a:xfrm>
          <a:prstGeom prst="rect">
            <a:avLst/>
          </a:prstGeom>
          <a:noFill/>
          <a:ln w="9525">
            <a:noFill/>
            <a:miter lim="800000"/>
            <a:headEnd/>
            <a:tailEnd/>
          </a:ln>
        </p:spPr>
      </p:pic>
      <p:sp>
        <p:nvSpPr>
          <p:cNvPr id="51235" name="Rectangle 35"/>
          <p:cNvSpPr>
            <a:spLocks noChangeArrowheads="1"/>
          </p:cNvSpPr>
          <p:nvPr/>
        </p:nvSpPr>
        <p:spPr bwMode="auto">
          <a:xfrm>
            <a:off x="7808913" y="1381125"/>
            <a:ext cx="574675" cy="436563"/>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sp>
        <p:nvSpPr>
          <p:cNvPr id="51236" name="Rectangle 36"/>
          <p:cNvSpPr>
            <a:spLocks noChangeArrowheads="1"/>
          </p:cNvSpPr>
          <p:nvPr/>
        </p:nvSpPr>
        <p:spPr bwMode="auto">
          <a:xfrm>
            <a:off x="7962900" y="1535113"/>
            <a:ext cx="574675" cy="436562"/>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GB"/>
              <a:t>Org</a:t>
            </a:r>
          </a:p>
        </p:txBody>
      </p:sp>
      <p:pic>
        <p:nvPicPr>
          <p:cNvPr id="55309" name="Picture 16" descr="j0292020"/>
          <p:cNvPicPr>
            <a:picLocks noChangeAspect="1" noChangeArrowheads="1"/>
          </p:cNvPicPr>
          <p:nvPr/>
        </p:nvPicPr>
        <p:blipFill>
          <a:blip r:embed="rId3"/>
          <a:srcRect/>
          <a:stretch>
            <a:fillRect/>
          </a:stretch>
        </p:blipFill>
        <p:spPr bwMode="auto">
          <a:xfrm>
            <a:off x="5992813" y="3665538"/>
            <a:ext cx="441325" cy="419100"/>
          </a:xfrm>
          <a:prstGeom prst="rect">
            <a:avLst/>
          </a:prstGeom>
          <a:noFill/>
          <a:ln w="9525">
            <a:noFill/>
            <a:miter lim="800000"/>
            <a:headEnd/>
            <a:tailEnd/>
          </a:ln>
        </p:spPr>
      </p:pic>
      <p:pic>
        <p:nvPicPr>
          <p:cNvPr id="55310" name="Picture 16" descr="j0292020"/>
          <p:cNvPicPr>
            <a:picLocks noChangeAspect="1" noChangeArrowheads="1"/>
          </p:cNvPicPr>
          <p:nvPr/>
        </p:nvPicPr>
        <p:blipFill>
          <a:blip r:embed="rId3"/>
          <a:srcRect/>
          <a:stretch>
            <a:fillRect/>
          </a:stretch>
        </p:blipFill>
        <p:spPr bwMode="auto">
          <a:xfrm>
            <a:off x="6251575" y="3959225"/>
            <a:ext cx="441325" cy="419100"/>
          </a:xfrm>
          <a:prstGeom prst="rect">
            <a:avLst/>
          </a:prstGeom>
          <a:noFill/>
          <a:ln w="9525">
            <a:noFill/>
            <a:miter lim="800000"/>
            <a:headEnd/>
            <a:tailEnd/>
          </a:ln>
        </p:spPr>
      </p:pic>
      <p:pic>
        <p:nvPicPr>
          <p:cNvPr id="55311" name="Picture 16" descr="j0292020"/>
          <p:cNvPicPr>
            <a:picLocks noChangeAspect="1" noChangeArrowheads="1"/>
          </p:cNvPicPr>
          <p:nvPr/>
        </p:nvPicPr>
        <p:blipFill>
          <a:blip r:embed="rId3"/>
          <a:srcRect/>
          <a:stretch>
            <a:fillRect/>
          </a:stretch>
        </p:blipFill>
        <p:spPr bwMode="auto">
          <a:xfrm>
            <a:off x="6457950" y="3721100"/>
            <a:ext cx="441325" cy="419100"/>
          </a:xfrm>
          <a:prstGeom prst="rect">
            <a:avLst/>
          </a:prstGeom>
          <a:noFill/>
          <a:ln w="9525">
            <a:noFill/>
            <a:miter lim="800000"/>
            <a:headEnd/>
            <a:tailEnd/>
          </a:ln>
        </p:spPr>
      </p:pic>
      <p:sp>
        <p:nvSpPr>
          <p:cNvPr id="55312" name="Line 40"/>
          <p:cNvSpPr>
            <a:spLocks noChangeShapeType="1"/>
          </p:cNvSpPr>
          <p:nvPr/>
        </p:nvSpPr>
        <p:spPr bwMode="auto">
          <a:xfrm flipH="1">
            <a:off x="6389688" y="3487738"/>
            <a:ext cx="139700" cy="252412"/>
          </a:xfrm>
          <a:prstGeom prst="line">
            <a:avLst/>
          </a:prstGeom>
          <a:noFill/>
          <a:ln w="9525">
            <a:solidFill>
              <a:schemeClr val="tx1"/>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6"/>
          <p:cNvSpPr>
            <a:spLocks noGrp="1"/>
          </p:cNvSpPr>
          <p:nvPr>
            <p:ph type="title" idx="4294967295"/>
          </p:nvPr>
        </p:nvSpPr>
        <p:spPr bwMode="auto">
          <a:xfrm>
            <a:off x="0" y="274638"/>
            <a:ext cx="8375650" cy="504825"/>
          </a:xfrm>
          <a:noFill/>
        </p:spPr>
        <p:txBody>
          <a:bodyPr wrap="square" numCol="1" compatLnSpc="1">
            <a:prstTxWarp prst="textNoShape">
              <a:avLst/>
            </a:prstTxWarp>
          </a:bodyPr>
          <a:lstStyle/>
          <a:p>
            <a:pPr eaLnBrk="1" hangingPunct="1"/>
            <a:r>
              <a:rPr cap="none" smtClean="0"/>
              <a:t>Personal Cloud Services</a:t>
            </a:r>
          </a:p>
        </p:txBody>
      </p:sp>
      <p:sp>
        <p:nvSpPr>
          <p:cNvPr id="56322" name="Text Box 4"/>
          <p:cNvSpPr txBox="1">
            <a:spLocks noChangeArrowheads="1"/>
          </p:cNvSpPr>
          <p:nvPr/>
        </p:nvSpPr>
        <p:spPr bwMode="auto">
          <a:xfrm>
            <a:off x="169863" y="793750"/>
            <a:ext cx="6800850" cy="3113088"/>
          </a:xfrm>
          <a:prstGeom prst="rect">
            <a:avLst/>
          </a:prstGeom>
          <a:noFill/>
          <a:ln w="9525">
            <a:noFill/>
            <a:miter lim="800000"/>
            <a:headEnd/>
            <a:tailEnd/>
          </a:ln>
        </p:spPr>
        <p:txBody>
          <a:bodyPr wrap="none">
            <a:spAutoFit/>
          </a:bodyPr>
          <a:lstStyle/>
          <a:p>
            <a:pPr>
              <a:buFontTx/>
              <a:buChar char="•"/>
            </a:pPr>
            <a:endParaRPr lang="en-GB"/>
          </a:p>
          <a:p>
            <a:pPr>
              <a:buFontTx/>
              <a:buChar char="•"/>
            </a:pPr>
            <a:r>
              <a:rPr lang="en-GB"/>
              <a:t> User-driven, Personal Cloud Services: </a:t>
            </a:r>
          </a:p>
          <a:p>
            <a:pPr>
              <a:buFontTx/>
              <a:buChar char="•"/>
            </a:pPr>
            <a:endParaRPr lang="en-GB"/>
          </a:p>
          <a:p>
            <a:pPr marL="742950" lvl="1" indent="-285750"/>
            <a:r>
              <a:rPr lang="en-GB"/>
              <a:t>  - Multiple Interconnected Devices </a:t>
            </a:r>
          </a:p>
          <a:p>
            <a:pPr marL="742950" lvl="1" indent="-285750"/>
            <a:r>
              <a:rPr lang="en-GB"/>
              <a:t>  - Multiple Online Services</a:t>
            </a:r>
          </a:p>
          <a:p>
            <a:pPr marL="742950" lvl="1" indent="-285750"/>
            <a:r>
              <a:rPr lang="en-GB"/>
              <a:t>  - Multiple Data Sources and Stores </a:t>
            </a:r>
          </a:p>
          <a:p>
            <a:pPr>
              <a:buFontTx/>
              <a:buChar char="•"/>
            </a:pPr>
            <a:endParaRPr lang="en-GB"/>
          </a:p>
          <a:p>
            <a:pPr>
              <a:buFontTx/>
              <a:buChar char="•"/>
            </a:pPr>
            <a:r>
              <a:rPr lang="en-GB"/>
              <a:t> Forrester’s Prediction (by Frank Gillet):</a:t>
            </a:r>
          </a:p>
          <a:p>
            <a:pPr>
              <a:buFontTx/>
              <a:buChar char="•"/>
            </a:pPr>
            <a:endParaRPr lang="en-GB"/>
          </a:p>
          <a:p>
            <a:pPr marL="742950" lvl="1" indent="-285750"/>
            <a:r>
              <a:rPr lang="en-GB"/>
              <a:t>  - Growing role of Personal Cloud Services and </a:t>
            </a:r>
          </a:p>
          <a:p>
            <a:pPr marL="742950" lvl="1" indent="-285750"/>
            <a:r>
              <a:rPr lang="en-GB"/>
              <a:t>    Decreasing Relevance of traditional Operating Systems …</a:t>
            </a:r>
          </a:p>
        </p:txBody>
      </p:sp>
      <p:pic>
        <p:nvPicPr>
          <p:cNvPr id="56323" name="Picture 6" descr="j0285410"/>
          <p:cNvPicPr>
            <a:picLocks noChangeAspect="1" noChangeArrowheads="1"/>
          </p:cNvPicPr>
          <p:nvPr/>
        </p:nvPicPr>
        <p:blipFill>
          <a:blip r:embed="rId2"/>
          <a:srcRect/>
          <a:stretch>
            <a:fillRect/>
          </a:stretch>
        </p:blipFill>
        <p:spPr bwMode="auto">
          <a:xfrm>
            <a:off x="5356225" y="693738"/>
            <a:ext cx="2493963" cy="2373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6"/>
          <p:cNvSpPr>
            <a:spLocks noGrp="1"/>
          </p:cNvSpPr>
          <p:nvPr>
            <p:ph type="title" idx="4294967295"/>
          </p:nvPr>
        </p:nvSpPr>
        <p:spPr bwMode="auto">
          <a:xfrm>
            <a:off x="209550" y="160338"/>
            <a:ext cx="8375650" cy="504825"/>
          </a:xfrm>
          <a:noFill/>
        </p:spPr>
        <p:txBody>
          <a:bodyPr wrap="square" numCol="1" compatLnSpc="1">
            <a:prstTxWarp prst="textNoShape">
              <a:avLst/>
            </a:prstTxWarp>
          </a:bodyPr>
          <a:lstStyle/>
          <a:p>
            <a:pPr eaLnBrk="1" hangingPunct="1"/>
            <a:r>
              <a:rPr cap="none" smtClean="0"/>
              <a:t>Opportunities and Threats</a:t>
            </a:r>
          </a:p>
        </p:txBody>
      </p:sp>
      <p:sp>
        <p:nvSpPr>
          <p:cNvPr id="57346" name="Text Box 4"/>
          <p:cNvSpPr txBox="1">
            <a:spLocks noChangeArrowheads="1"/>
          </p:cNvSpPr>
          <p:nvPr/>
        </p:nvSpPr>
        <p:spPr bwMode="auto">
          <a:xfrm>
            <a:off x="117475" y="819150"/>
            <a:ext cx="7340600" cy="4117975"/>
          </a:xfrm>
          <a:prstGeom prst="rect">
            <a:avLst/>
          </a:prstGeom>
          <a:noFill/>
          <a:ln w="9525">
            <a:noFill/>
            <a:miter lim="800000"/>
            <a:headEnd/>
            <a:tailEnd/>
          </a:ln>
        </p:spPr>
        <p:txBody>
          <a:bodyPr wrap="none">
            <a:spAutoFit/>
          </a:bodyPr>
          <a:lstStyle/>
          <a:p>
            <a:pPr>
              <a:buFontTx/>
              <a:buChar char="•"/>
            </a:pPr>
            <a:r>
              <a:rPr lang="en-GB" sz="2400"/>
              <a:t> Opportunities:</a:t>
            </a:r>
            <a:r>
              <a:rPr lang="en-GB"/>
              <a:t> </a:t>
            </a:r>
          </a:p>
          <a:p>
            <a:pPr marL="742950" lvl="1" indent="-285750">
              <a:buFontTx/>
              <a:buChar char="•"/>
            </a:pPr>
            <a:r>
              <a:rPr lang="en-GB"/>
              <a:t>Cost cutting </a:t>
            </a:r>
          </a:p>
          <a:p>
            <a:pPr marL="742950" lvl="1" indent="-285750">
              <a:buFontTx/>
              <a:buChar char="•"/>
            </a:pPr>
            <a:r>
              <a:rPr lang="en-GB"/>
              <a:t>Further enabler of IT Outsourcing (medium-large organisations)</a:t>
            </a:r>
          </a:p>
          <a:p>
            <a:pPr marL="742950" lvl="1" indent="-285750">
              <a:buFontTx/>
              <a:buChar char="•"/>
            </a:pPr>
            <a:r>
              <a:rPr lang="en-GB"/>
              <a:t>Better &amp; cheaper services </a:t>
            </a:r>
          </a:p>
          <a:p>
            <a:pPr marL="742950" lvl="1" indent="-285750">
              <a:buFontTx/>
              <a:buChar char="•"/>
            </a:pPr>
            <a:r>
              <a:rPr lang="en-GB"/>
              <a:t>No lock-in situation with a service provider</a:t>
            </a:r>
          </a:p>
          <a:p>
            <a:pPr marL="742950" lvl="1" indent="-285750">
              <a:buFontTx/>
              <a:buChar char="•"/>
            </a:pPr>
            <a:r>
              <a:rPr lang="en-GB"/>
              <a:t>…</a:t>
            </a:r>
          </a:p>
          <a:p>
            <a:pPr>
              <a:buFontTx/>
              <a:buChar char="•"/>
            </a:pPr>
            <a:endParaRPr lang="en-GB"/>
          </a:p>
          <a:p>
            <a:pPr>
              <a:buFontTx/>
              <a:buChar char="•"/>
            </a:pPr>
            <a:r>
              <a:rPr lang="en-GB" sz="2400"/>
              <a:t> Threats:</a:t>
            </a:r>
            <a:r>
              <a:rPr lang="en-GB"/>
              <a:t> </a:t>
            </a:r>
          </a:p>
          <a:p>
            <a:pPr marL="742950" lvl="1" indent="-285750">
              <a:buFontTx/>
              <a:buChar char="•"/>
            </a:pPr>
            <a:r>
              <a:rPr lang="en-GB"/>
              <a:t>Potential lack of control on Data and Processes </a:t>
            </a:r>
          </a:p>
          <a:p>
            <a:pPr marL="742950" lvl="1" indent="-285750">
              <a:buFontTx/>
              <a:buChar char="•"/>
            </a:pPr>
            <a:r>
              <a:rPr lang="en-GB"/>
              <a:t>Proliferation of data and PII information</a:t>
            </a:r>
          </a:p>
          <a:p>
            <a:pPr marL="742950" lvl="1" indent="-285750">
              <a:buFontTx/>
              <a:buChar char="•"/>
            </a:pPr>
            <a:r>
              <a:rPr lang="en-GB"/>
              <a:t>Reliability and Survivability Issues</a:t>
            </a:r>
          </a:p>
          <a:p>
            <a:pPr marL="742950" lvl="1" indent="-285750">
              <a:buFontTx/>
              <a:buChar char="•"/>
            </a:pPr>
            <a:r>
              <a:rPr lang="en-GB"/>
              <a:t>Data protection and Privacy</a:t>
            </a:r>
          </a:p>
          <a:p>
            <a:pPr marL="742950" lvl="1" indent="-285750">
              <a:buFontTx/>
              <a:buChar char="•"/>
            </a:pPr>
            <a:r>
              <a:rPr lang="en-GB"/>
              <a:t>Reliance on third party …</a:t>
            </a:r>
          </a:p>
          <a:p>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(IT) Consumerisation of</a:t>
            </a:r>
            <a:br>
              <a:rPr cap="none" smtClean="0">
                <a:solidFill>
                  <a:schemeClr val="bg1"/>
                </a:solidFill>
              </a:rPr>
            </a:br>
            <a:r>
              <a:rPr cap="none" smtClean="0">
                <a:solidFill>
                  <a:schemeClr val="bg1"/>
                </a:solidFill>
              </a:rPr>
              <a:t>the Enterprise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40962"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Impact on Enterprise’s Security Lifecycle Management</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Current Trends, Requirements and Cloud Computing Initiatives</a:t>
            </a:r>
          </a:p>
          <a:p>
            <a:pPr eaLnBrk="1" hangingPunct="1">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Future Directions: related R&amp;D Work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5" name="Rectangle 27"/>
          <p:cNvSpPr>
            <a:spLocks noChangeArrowheads="1"/>
          </p:cNvSpPr>
          <p:nvPr/>
        </p:nvSpPr>
        <p:spPr bwMode="auto">
          <a:xfrm>
            <a:off x="1730375" y="2509838"/>
            <a:ext cx="5800725" cy="2517775"/>
          </a:xfrm>
          <a:prstGeom prst="rect">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9394"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Traditional (IT) Enterprise Model</a:t>
            </a:r>
          </a:p>
        </p:txBody>
      </p:sp>
      <p:sp>
        <p:nvSpPr>
          <p:cNvPr id="59395" name="Text Box 4"/>
          <p:cNvSpPr txBox="1">
            <a:spLocks noChangeArrowheads="1"/>
          </p:cNvSpPr>
          <p:nvPr/>
        </p:nvSpPr>
        <p:spPr bwMode="auto">
          <a:xfrm>
            <a:off x="0" y="857250"/>
            <a:ext cx="8899525" cy="2014538"/>
          </a:xfrm>
          <a:prstGeom prst="rect">
            <a:avLst/>
          </a:prstGeom>
          <a:noFill/>
          <a:ln w="9525">
            <a:noFill/>
            <a:miter lim="800000"/>
            <a:headEnd/>
            <a:tailEnd/>
          </a:ln>
        </p:spPr>
        <p:txBody>
          <a:bodyPr wrap="none">
            <a:spAutoFit/>
          </a:bodyPr>
          <a:lstStyle/>
          <a:p>
            <a:pPr>
              <a:buFontTx/>
              <a:buChar char="•"/>
            </a:pPr>
            <a:r>
              <a:rPr lang="en-GB"/>
              <a:t> Key role of CIOs/CISOs, Legal Departments, etc. in defining Policies and Guidelines </a:t>
            </a:r>
          </a:p>
          <a:p>
            <a:pPr>
              <a:buFontTx/>
              <a:buChar char="•"/>
            </a:pPr>
            <a:endParaRPr lang="en-GB"/>
          </a:p>
          <a:p>
            <a:pPr>
              <a:buFontTx/>
              <a:buChar char="•"/>
            </a:pPr>
            <a:r>
              <a:rPr lang="en-GB"/>
              <a:t> Controlled and Centralised IT Provisioning</a:t>
            </a:r>
          </a:p>
          <a:p>
            <a:pPr>
              <a:buFontTx/>
              <a:buChar char="•"/>
            </a:pPr>
            <a:endParaRPr lang="en-GB"/>
          </a:p>
          <a:p>
            <a:pPr>
              <a:buFontTx/>
              <a:buChar char="•"/>
            </a:pPr>
            <a:r>
              <a:rPr lang="en-GB"/>
              <a:t> IT Infrastructures, Services and Devices Managed by the Organisation</a:t>
            </a:r>
          </a:p>
          <a:p>
            <a:pPr>
              <a:buFontTx/>
              <a:buChar char="•"/>
            </a:pPr>
            <a:endParaRPr lang="en-GB"/>
          </a:p>
          <a:p>
            <a:endParaRPr lang="en-GB"/>
          </a:p>
        </p:txBody>
      </p:sp>
      <p:pic>
        <p:nvPicPr>
          <p:cNvPr id="59396" name="Picture 16" descr="j0292020"/>
          <p:cNvPicPr>
            <a:picLocks noChangeAspect="1" noChangeArrowheads="1"/>
          </p:cNvPicPr>
          <p:nvPr/>
        </p:nvPicPr>
        <p:blipFill>
          <a:blip r:embed="rId2"/>
          <a:srcRect/>
          <a:stretch>
            <a:fillRect/>
          </a:stretch>
        </p:blipFill>
        <p:spPr bwMode="auto">
          <a:xfrm>
            <a:off x="2332038" y="3735388"/>
            <a:ext cx="441325" cy="419100"/>
          </a:xfrm>
          <a:prstGeom prst="rect">
            <a:avLst/>
          </a:prstGeom>
          <a:noFill/>
          <a:ln w="9525">
            <a:noFill/>
            <a:miter lim="800000"/>
            <a:headEnd/>
            <a:tailEnd/>
          </a:ln>
        </p:spPr>
      </p:pic>
      <p:pic>
        <p:nvPicPr>
          <p:cNvPr id="59397" name="Picture 16" descr="j0292020"/>
          <p:cNvPicPr>
            <a:picLocks noChangeAspect="1" noChangeArrowheads="1"/>
          </p:cNvPicPr>
          <p:nvPr/>
        </p:nvPicPr>
        <p:blipFill>
          <a:blip r:embed="rId2"/>
          <a:srcRect/>
          <a:stretch>
            <a:fillRect/>
          </a:stretch>
        </p:blipFill>
        <p:spPr bwMode="auto">
          <a:xfrm>
            <a:off x="2486025" y="3889375"/>
            <a:ext cx="441325" cy="419100"/>
          </a:xfrm>
          <a:prstGeom prst="rect">
            <a:avLst/>
          </a:prstGeom>
          <a:noFill/>
          <a:ln w="9525">
            <a:noFill/>
            <a:miter lim="800000"/>
            <a:headEnd/>
            <a:tailEnd/>
          </a:ln>
        </p:spPr>
      </p:pic>
      <p:pic>
        <p:nvPicPr>
          <p:cNvPr id="59398" name="Picture 16" descr="j0292020"/>
          <p:cNvPicPr>
            <a:picLocks noChangeAspect="1" noChangeArrowheads="1"/>
          </p:cNvPicPr>
          <p:nvPr/>
        </p:nvPicPr>
        <p:blipFill>
          <a:blip r:embed="rId2"/>
          <a:srcRect/>
          <a:stretch>
            <a:fillRect/>
          </a:stretch>
        </p:blipFill>
        <p:spPr bwMode="auto">
          <a:xfrm>
            <a:off x="2152650" y="4070350"/>
            <a:ext cx="441325" cy="419100"/>
          </a:xfrm>
          <a:prstGeom prst="rect">
            <a:avLst/>
          </a:prstGeom>
          <a:noFill/>
          <a:ln w="9525">
            <a:noFill/>
            <a:miter lim="800000"/>
            <a:headEnd/>
            <a:tailEnd/>
          </a:ln>
        </p:spPr>
      </p:pic>
      <p:sp>
        <p:nvSpPr>
          <p:cNvPr id="53258" name="Oval 10"/>
          <p:cNvSpPr>
            <a:spLocks noChangeArrowheads="1"/>
          </p:cNvSpPr>
          <p:nvPr/>
        </p:nvSpPr>
        <p:spPr bwMode="auto">
          <a:xfrm>
            <a:off x="4016375" y="3606800"/>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3259" name="Oval 11"/>
          <p:cNvSpPr>
            <a:spLocks noChangeArrowheads="1"/>
          </p:cNvSpPr>
          <p:nvPr/>
        </p:nvSpPr>
        <p:spPr bwMode="auto">
          <a:xfrm>
            <a:off x="4206875" y="3797300"/>
            <a:ext cx="746125" cy="3937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3260" name="Oval 12"/>
          <p:cNvSpPr>
            <a:spLocks noChangeArrowheads="1"/>
          </p:cNvSpPr>
          <p:nvPr/>
        </p:nvSpPr>
        <p:spPr bwMode="auto">
          <a:xfrm>
            <a:off x="4040188" y="4062413"/>
            <a:ext cx="722312" cy="382587"/>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59402" name="Text Box 14"/>
          <p:cNvSpPr txBox="1">
            <a:spLocks noChangeArrowheads="1"/>
          </p:cNvSpPr>
          <p:nvPr/>
        </p:nvSpPr>
        <p:spPr bwMode="auto">
          <a:xfrm>
            <a:off x="3721100" y="4419600"/>
            <a:ext cx="1327150" cy="366713"/>
          </a:xfrm>
          <a:prstGeom prst="rect">
            <a:avLst/>
          </a:prstGeom>
          <a:noFill/>
          <a:ln w="9525">
            <a:noFill/>
            <a:miter lim="800000"/>
            <a:headEnd/>
            <a:tailEnd/>
          </a:ln>
        </p:spPr>
        <p:txBody>
          <a:bodyPr wrap="none">
            <a:spAutoFit/>
          </a:bodyPr>
          <a:lstStyle/>
          <a:p>
            <a:r>
              <a:rPr lang="en-GB"/>
              <a:t>IT Services</a:t>
            </a:r>
          </a:p>
        </p:txBody>
      </p:sp>
      <p:sp>
        <p:nvSpPr>
          <p:cNvPr id="59403" name="laptop"/>
          <p:cNvSpPr>
            <a:spLocks noEditPoints="1" noChangeArrowheads="1"/>
          </p:cNvSpPr>
          <p:nvPr/>
        </p:nvSpPr>
        <p:spPr bwMode="auto">
          <a:xfrm>
            <a:off x="2971800" y="372268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4" name="laptop"/>
          <p:cNvSpPr>
            <a:spLocks noEditPoints="1" noChangeArrowheads="1"/>
          </p:cNvSpPr>
          <p:nvPr/>
        </p:nvSpPr>
        <p:spPr bwMode="auto">
          <a:xfrm>
            <a:off x="3125788" y="3876675"/>
            <a:ext cx="407987" cy="38576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5" name="laptop"/>
          <p:cNvSpPr>
            <a:spLocks noEditPoints="1" noChangeArrowheads="1"/>
          </p:cNvSpPr>
          <p:nvPr/>
        </p:nvSpPr>
        <p:spPr bwMode="auto">
          <a:xfrm>
            <a:off x="3305175" y="361473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9406" name="AutoShape 18"/>
          <p:cNvSpPr>
            <a:spLocks noChangeArrowheads="1"/>
          </p:cNvSpPr>
          <p:nvPr/>
        </p:nvSpPr>
        <p:spPr bwMode="auto">
          <a:xfrm>
            <a:off x="5175250" y="34988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59407" name="AutoShape 19"/>
          <p:cNvSpPr>
            <a:spLocks noChangeArrowheads="1"/>
          </p:cNvSpPr>
          <p:nvPr/>
        </p:nvSpPr>
        <p:spPr bwMode="auto">
          <a:xfrm>
            <a:off x="5329238" y="3652838"/>
            <a:ext cx="654050" cy="500062"/>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59408" name="Text Box 20"/>
          <p:cNvSpPr txBox="1">
            <a:spLocks noChangeArrowheads="1"/>
          </p:cNvSpPr>
          <p:nvPr/>
        </p:nvSpPr>
        <p:spPr bwMode="auto">
          <a:xfrm>
            <a:off x="6024563" y="3767138"/>
            <a:ext cx="984250" cy="366712"/>
          </a:xfrm>
          <a:prstGeom prst="rect">
            <a:avLst/>
          </a:prstGeom>
          <a:noFill/>
          <a:ln w="9525">
            <a:noFill/>
            <a:miter lim="800000"/>
            <a:headEnd/>
            <a:tailEnd/>
          </a:ln>
        </p:spPr>
        <p:txBody>
          <a:bodyPr wrap="none">
            <a:spAutoFit/>
          </a:bodyPr>
          <a:lstStyle/>
          <a:p>
            <a:r>
              <a:rPr lang="en-GB"/>
              <a:t>Storage</a:t>
            </a:r>
          </a:p>
        </p:txBody>
      </p:sp>
      <p:sp>
        <p:nvSpPr>
          <p:cNvPr id="59409" name="server"/>
          <p:cNvSpPr>
            <a:spLocks noEditPoints="1" noChangeArrowheads="1"/>
          </p:cNvSpPr>
          <p:nvPr/>
        </p:nvSpPr>
        <p:spPr bwMode="auto">
          <a:xfrm>
            <a:off x="5211763" y="4205288"/>
            <a:ext cx="373062"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0" name="server"/>
          <p:cNvSpPr>
            <a:spLocks noEditPoints="1" noChangeArrowheads="1"/>
          </p:cNvSpPr>
          <p:nvPr/>
        </p:nvSpPr>
        <p:spPr bwMode="auto">
          <a:xfrm>
            <a:off x="5365750" y="4308475"/>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1" name="server"/>
          <p:cNvSpPr>
            <a:spLocks noEditPoints="1" noChangeArrowheads="1"/>
          </p:cNvSpPr>
          <p:nvPr/>
        </p:nvSpPr>
        <p:spPr bwMode="auto">
          <a:xfrm>
            <a:off x="5753100" y="4173538"/>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59412" name="Text Box 24"/>
          <p:cNvSpPr txBox="1">
            <a:spLocks noChangeArrowheads="1"/>
          </p:cNvSpPr>
          <p:nvPr/>
        </p:nvSpPr>
        <p:spPr bwMode="auto">
          <a:xfrm>
            <a:off x="6069013" y="4359275"/>
            <a:ext cx="971550" cy="366713"/>
          </a:xfrm>
          <a:prstGeom prst="rect">
            <a:avLst/>
          </a:prstGeom>
          <a:noFill/>
          <a:ln w="9525">
            <a:noFill/>
            <a:miter lim="800000"/>
            <a:headEnd/>
            <a:tailEnd/>
          </a:ln>
        </p:spPr>
        <p:txBody>
          <a:bodyPr wrap="none">
            <a:spAutoFit/>
          </a:bodyPr>
          <a:lstStyle/>
          <a:p>
            <a:r>
              <a:rPr lang="en-GB"/>
              <a:t>Servers</a:t>
            </a:r>
          </a:p>
        </p:txBody>
      </p:sp>
      <p:sp>
        <p:nvSpPr>
          <p:cNvPr id="59413" name="Text Box 25"/>
          <p:cNvSpPr txBox="1">
            <a:spLocks noChangeArrowheads="1"/>
          </p:cNvSpPr>
          <p:nvPr/>
        </p:nvSpPr>
        <p:spPr bwMode="auto">
          <a:xfrm>
            <a:off x="2470150" y="4264025"/>
            <a:ext cx="1200150" cy="641350"/>
          </a:xfrm>
          <a:prstGeom prst="rect">
            <a:avLst/>
          </a:prstGeom>
          <a:noFill/>
          <a:ln w="9525">
            <a:noFill/>
            <a:miter lim="800000"/>
            <a:headEnd/>
            <a:tailEnd/>
          </a:ln>
        </p:spPr>
        <p:txBody>
          <a:bodyPr wrap="none">
            <a:spAutoFit/>
          </a:bodyPr>
          <a:lstStyle/>
          <a:p>
            <a:r>
              <a:rPr lang="en-GB"/>
              <a:t>Corporate</a:t>
            </a:r>
          </a:p>
          <a:p>
            <a:r>
              <a:rPr lang="en-GB"/>
              <a:t>Devices</a:t>
            </a:r>
          </a:p>
        </p:txBody>
      </p:sp>
      <p:sp>
        <p:nvSpPr>
          <p:cNvPr id="59414" name="Text Box 26"/>
          <p:cNvSpPr txBox="1">
            <a:spLocks noChangeArrowheads="1"/>
          </p:cNvSpPr>
          <p:nvPr/>
        </p:nvSpPr>
        <p:spPr bwMode="auto">
          <a:xfrm>
            <a:off x="3201988" y="2554288"/>
            <a:ext cx="2852737" cy="517525"/>
          </a:xfrm>
          <a:prstGeom prst="rect">
            <a:avLst/>
          </a:prstGeom>
          <a:noFill/>
          <a:ln w="9525">
            <a:noFill/>
            <a:miter lim="800000"/>
            <a:headEnd/>
            <a:tailEnd/>
          </a:ln>
        </p:spPr>
        <p:txBody>
          <a:bodyPr wrap="none">
            <a:spAutoFit/>
          </a:bodyPr>
          <a:lstStyle/>
          <a:p>
            <a:r>
              <a:rPr lang="en-GB" sz="1400" b="1"/>
              <a:t>Corporate IT (security) Policies,</a:t>
            </a:r>
          </a:p>
          <a:p>
            <a:r>
              <a:rPr lang="en-GB" sz="1400" b="1"/>
              <a:t>Provisioning &amp; Management</a:t>
            </a:r>
          </a:p>
        </p:txBody>
      </p:sp>
      <p:sp>
        <p:nvSpPr>
          <p:cNvPr id="59415" name="AutoShape 28"/>
          <p:cNvSpPr>
            <a:spLocks noChangeArrowheads="1"/>
          </p:cNvSpPr>
          <p:nvPr/>
        </p:nvSpPr>
        <p:spPr bwMode="auto">
          <a:xfrm rot="2494297">
            <a:off x="3517900" y="3101975"/>
            <a:ext cx="425450" cy="487363"/>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6" name="AutoShape 29"/>
          <p:cNvSpPr>
            <a:spLocks noChangeArrowheads="1"/>
          </p:cNvSpPr>
          <p:nvPr/>
        </p:nvSpPr>
        <p:spPr bwMode="auto">
          <a:xfrm>
            <a:off x="4254500" y="3073400"/>
            <a:ext cx="425450" cy="487363"/>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7" name="AutoShape 30"/>
          <p:cNvSpPr>
            <a:spLocks noChangeArrowheads="1"/>
          </p:cNvSpPr>
          <p:nvPr/>
        </p:nvSpPr>
        <p:spPr bwMode="auto">
          <a:xfrm rot="-1444530">
            <a:off x="5175250" y="3036888"/>
            <a:ext cx="425450" cy="487362"/>
          </a:xfrm>
          <a:prstGeom prst="upDownArrow">
            <a:avLst>
              <a:gd name="adj1" fmla="val 50000"/>
              <a:gd name="adj2" fmla="val 22910"/>
            </a:avLst>
          </a:prstGeom>
          <a:solidFill>
            <a:schemeClr val="accent1"/>
          </a:solidFill>
          <a:ln w="9525">
            <a:solidFill>
              <a:schemeClr val="tx1"/>
            </a:solidFill>
            <a:miter lim="800000"/>
            <a:headEnd/>
            <a:tailEnd/>
          </a:ln>
        </p:spPr>
        <p:txBody>
          <a:bodyPr wrap="none" anchor="ctr"/>
          <a:lstStyle/>
          <a:p>
            <a:endParaRPr lang="en-GB"/>
          </a:p>
        </p:txBody>
      </p:sp>
      <p:sp>
        <p:nvSpPr>
          <p:cNvPr id="59418" name="Text Box 31"/>
          <p:cNvSpPr txBox="1">
            <a:spLocks noChangeArrowheads="1"/>
          </p:cNvSpPr>
          <p:nvPr/>
        </p:nvSpPr>
        <p:spPr bwMode="auto">
          <a:xfrm>
            <a:off x="1620838" y="2501900"/>
            <a:ext cx="1225550" cy="366713"/>
          </a:xfrm>
          <a:prstGeom prst="rect">
            <a:avLst/>
          </a:prstGeom>
          <a:noFill/>
          <a:ln w="9525">
            <a:noFill/>
            <a:miter lim="800000"/>
            <a:headEnd/>
            <a:tailEnd/>
          </a:ln>
        </p:spPr>
        <p:txBody>
          <a:bodyPr wrap="none">
            <a:spAutoFit/>
          </a:bodyPr>
          <a:lstStyle/>
          <a:p>
            <a:r>
              <a:rPr lang="en-GB">
                <a:solidFill>
                  <a:srgbClr val="000099"/>
                </a:solidFill>
              </a:rPr>
              <a:t>Enterprise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56" name="Cloud"/>
          <p:cNvSpPr>
            <a:spLocks noChangeAspect="1" noEditPoints="1" noChangeArrowheads="1"/>
          </p:cNvSpPr>
          <p:nvPr/>
        </p:nvSpPr>
        <p:spPr bwMode="auto">
          <a:xfrm>
            <a:off x="6318250" y="2089150"/>
            <a:ext cx="2228850" cy="3054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a:t>
            </a:r>
          </a:p>
        </p:txBody>
      </p:sp>
      <p:sp>
        <p:nvSpPr>
          <p:cNvPr id="129055" name="Rectangle 31"/>
          <p:cNvSpPr>
            <a:spLocks noChangeArrowheads="1"/>
          </p:cNvSpPr>
          <p:nvPr/>
        </p:nvSpPr>
        <p:spPr bwMode="auto">
          <a:xfrm>
            <a:off x="2165350" y="2876550"/>
            <a:ext cx="3995738" cy="2243138"/>
          </a:xfrm>
          <a:prstGeom prst="rect">
            <a:avLst/>
          </a:prstGeom>
          <a:solidFill>
            <a:srgbClr val="FFCC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19"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Towards Consumerization of (IT) Enterprise</a:t>
            </a:r>
          </a:p>
        </p:txBody>
      </p:sp>
      <p:sp>
        <p:nvSpPr>
          <p:cNvPr id="60420" name="Text Box 4"/>
          <p:cNvSpPr txBox="1">
            <a:spLocks noChangeArrowheads="1"/>
          </p:cNvSpPr>
          <p:nvPr/>
        </p:nvSpPr>
        <p:spPr bwMode="auto">
          <a:xfrm>
            <a:off x="193675" y="801688"/>
            <a:ext cx="7223125" cy="1739900"/>
          </a:xfrm>
          <a:prstGeom prst="rect">
            <a:avLst/>
          </a:prstGeom>
          <a:noFill/>
          <a:ln w="9525">
            <a:noFill/>
            <a:miter lim="800000"/>
            <a:headEnd/>
            <a:tailEnd/>
          </a:ln>
        </p:spPr>
        <p:txBody>
          <a:bodyPr wrap="none">
            <a:spAutoFit/>
          </a:bodyPr>
          <a:lstStyle/>
          <a:p>
            <a:r>
              <a:rPr lang="en-GB"/>
              <a:t> New Driving Forces:</a:t>
            </a:r>
          </a:p>
          <a:p>
            <a:pPr lvl="1">
              <a:buFontTx/>
              <a:buChar char="•"/>
            </a:pPr>
            <a:r>
              <a:rPr lang="en-GB"/>
              <a:t> IT Outsourcing</a:t>
            </a:r>
          </a:p>
          <a:p>
            <a:pPr lvl="1">
              <a:buFontTx/>
              <a:buChar char="•"/>
            </a:pPr>
            <a:r>
              <a:rPr lang="en-GB"/>
              <a:t> Employees using their own Devices at work</a:t>
            </a:r>
          </a:p>
          <a:p>
            <a:pPr lvl="1">
              <a:buFontTx/>
              <a:buChar char="•"/>
            </a:pPr>
            <a:r>
              <a:rPr lang="en-GB"/>
              <a:t> Adoption of Cloud Services by Employees and the Organization</a:t>
            </a:r>
          </a:p>
          <a:p>
            <a:pPr lvl="1">
              <a:buFontTx/>
              <a:buChar char="•"/>
            </a:pPr>
            <a:r>
              <a:rPr lang="en-GB"/>
              <a:t> Blurring Boundaries between Work and Personal Life</a:t>
            </a:r>
          </a:p>
          <a:p>
            <a:pPr lvl="1">
              <a:buFontTx/>
              <a:buChar char="•"/>
            </a:pPr>
            <a:r>
              <a:rPr lang="en-GB"/>
              <a:t> Local Decision Making …</a:t>
            </a:r>
          </a:p>
        </p:txBody>
      </p:sp>
      <p:pic>
        <p:nvPicPr>
          <p:cNvPr id="60421" name="Picture 16" descr="j0292020"/>
          <p:cNvPicPr>
            <a:picLocks noChangeAspect="1" noChangeArrowheads="1"/>
          </p:cNvPicPr>
          <p:nvPr/>
        </p:nvPicPr>
        <p:blipFill>
          <a:blip r:embed="rId2"/>
          <a:srcRect/>
          <a:stretch>
            <a:fillRect/>
          </a:stretch>
        </p:blipFill>
        <p:spPr bwMode="auto">
          <a:xfrm>
            <a:off x="2185988" y="3514725"/>
            <a:ext cx="441325" cy="419100"/>
          </a:xfrm>
          <a:prstGeom prst="rect">
            <a:avLst/>
          </a:prstGeom>
          <a:noFill/>
          <a:ln w="9525">
            <a:noFill/>
            <a:miter lim="800000"/>
            <a:headEnd/>
            <a:tailEnd/>
          </a:ln>
        </p:spPr>
      </p:pic>
      <p:pic>
        <p:nvPicPr>
          <p:cNvPr id="60422" name="Picture 16" descr="j0292020"/>
          <p:cNvPicPr>
            <a:picLocks noChangeAspect="1" noChangeArrowheads="1"/>
          </p:cNvPicPr>
          <p:nvPr/>
        </p:nvPicPr>
        <p:blipFill>
          <a:blip r:embed="rId2"/>
          <a:srcRect/>
          <a:stretch>
            <a:fillRect/>
          </a:stretch>
        </p:blipFill>
        <p:spPr bwMode="auto">
          <a:xfrm>
            <a:off x="1223963" y="3322638"/>
            <a:ext cx="441325" cy="419100"/>
          </a:xfrm>
          <a:prstGeom prst="rect">
            <a:avLst/>
          </a:prstGeom>
          <a:noFill/>
          <a:ln w="9525">
            <a:noFill/>
            <a:miter lim="800000"/>
            <a:headEnd/>
            <a:tailEnd/>
          </a:ln>
        </p:spPr>
      </p:pic>
      <p:pic>
        <p:nvPicPr>
          <p:cNvPr id="60423" name="Picture 16" descr="j0292020"/>
          <p:cNvPicPr>
            <a:picLocks noChangeAspect="1" noChangeArrowheads="1"/>
          </p:cNvPicPr>
          <p:nvPr/>
        </p:nvPicPr>
        <p:blipFill>
          <a:blip r:embed="rId2"/>
          <a:srcRect/>
          <a:stretch>
            <a:fillRect/>
          </a:stretch>
        </p:blipFill>
        <p:spPr bwMode="auto">
          <a:xfrm>
            <a:off x="1063625" y="3843338"/>
            <a:ext cx="441325" cy="419100"/>
          </a:xfrm>
          <a:prstGeom prst="rect">
            <a:avLst/>
          </a:prstGeom>
          <a:noFill/>
          <a:ln w="9525">
            <a:noFill/>
            <a:miter lim="800000"/>
            <a:headEnd/>
            <a:tailEnd/>
          </a:ln>
        </p:spPr>
      </p:pic>
      <p:sp>
        <p:nvSpPr>
          <p:cNvPr id="129033" name="Oval 9"/>
          <p:cNvSpPr>
            <a:spLocks noChangeArrowheads="1"/>
          </p:cNvSpPr>
          <p:nvPr/>
        </p:nvSpPr>
        <p:spPr bwMode="auto">
          <a:xfrm>
            <a:off x="3208338" y="3267075"/>
            <a:ext cx="722312"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9034" name="Oval 10"/>
          <p:cNvSpPr>
            <a:spLocks noChangeArrowheads="1"/>
          </p:cNvSpPr>
          <p:nvPr/>
        </p:nvSpPr>
        <p:spPr bwMode="auto">
          <a:xfrm>
            <a:off x="3398838" y="3457575"/>
            <a:ext cx="746125" cy="393700"/>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26" name="Text Box 12"/>
          <p:cNvSpPr txBox="1">
            <a:spLocks noChangeArrowheads="1"/>
          </p:cNvSpPr>
          <p:nvPr/>
        </p:nvSpPr>
        <p:spPr bwMode="auto">
          <a:xfrm>
            <a:off x="2913063" y="4079875"/>
            <a:ext cx="1327150" cy="641350"/>
          </a:xfrm>
          <a:prstGeom prst="rect">
            <a:avLst/>
          </a:prstGeom>
          <a:noFill/>
          <a:ln w="9525">
            <a:noFill/>
            <a:miter lim="800000"/>
            <a:headEnd/>
            <a:tailEnd/>
          </a:ln>
        </p:spPr>
        <p:txBody>
          <a:bodyPr wrap="none">
            <a:spAutoFit/>
          </a:bodyPr>
          <a:lstStyle/>
          <a:p>
            <a:r>
              <a:rPr lang="en-GB"/>
              <a:t>Enterprise</a:t>
            </a:r>
          </a:p>
          <a:p>
            <a:r>
              <a:rPr lang="en-GB"/>
              <a:t>IT Services</a:t>
            </a:r>
          </a:p>
        </p:txBody>
      </p:sp>
      <p:sp>
        <p:nvSpPr>
          <p:cNvPr id="60427" name="laptop"/>
          <p:cNvSpPr>
            <a:spLocks noEditPoints="1" noChangeArrowheads="1"/>
          </p:cNvSpPr>
          <p:nvPr/>
        </p:nvSpPr>
        <p:spPr bwMode="auto">
          <a:xfrm>
            <a:off x="1595438" y="3462338"/>
            <a:ext cx="407987"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28" name="laptop"/>
          <p:cNvSpPr>
            <a:spLocks noEditPoints="1" noChangeArrowheads="1"/>
          </p:cNvSpPr>
          <p:nvPr/>
        </p:nvSpPr>
        <p:spPr bwMode="auto">
          <a:xfrm>
            <a:off x="1339850" y="3614738"/>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29" name="laptop"/>
          <p:cNvSpPr>
            <a:spLocks noEditPoints="1" noChangeArrowheads="1"/>
          </p:cNvSpPr>
          <p:nvPr/>
        </p:nvSpPr>
        <p:spPr bwMode="auto">
          <a:xfrm>
            <a:off x="2473325" y="3459163"/>
            <a:ext cx="407988" cy="385762"/>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60430" name="AutoShape 16"/>
          <p:cNvSpPr>
            <a:spLocks noChangeArrowheads="1"/>
          </p:cNvSpPr>
          <p:nvPr/>
        </p:nvSpPr>
        <p:spPr bwMode="auto">
          <a:xfrm>
            <a:off x="5038725" y="34988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31" name="AutoShape 17"/>
          <p:cNvSpPr>
            <a:spLocks noChangeArrowheads="1"/>
          </p:cNvSpPr>
          <p:nvPr/>
        </p:nvSpPr>
        <p:spPr bwMode="auto">
          <a:xfrm>
            <a:off x="7564438" y="2930525"/>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32" name="Text Box 18"/>
          <p:cNvSpPr txBox="1">
            <a:spLocks noChangeArrowheads="1"/>
          </p:cNvSpPr>
          <p:nvPr/>
        </p:nvSpPr>
        <p:spPr bwMode="auto">
          <a:xfrm>
            <a:off x="5008563" y="4044950"/>
            <a:ext cx="984250" cy="366713"/>
          </a:xfrm>
          <a:prstGeom prst="rect">
            <a:avLst/>
          </a:prstGeom>
          <a:noFill/>
          <a:ln w="9525">
            <a:noFill/>
            <a:miter lim="800000"/>
            <a:headEnd/>
            <a:tailEnd/>
          </a:ln>
        </p:spPr>
        <p:txBody>
          <a:bodyPr wrap="none">
            <a:spAutoFit/>
          </a:bodyPr>
          <a:lstStyle/>
          <a:p>
            <a:r>
              <a:rPr lang="en-GB"/>
              <a:t>Storage</a:t>
            </a:r>
          </a:p>
        </p:txBody>
      </p:sp>
      <p:sp>
        <p:nvSpPr>
          <p:cNvPr id="60433" name="server"/>
          <p:cNvSpPr>
            <a:spLocks noEditPoints="1" noChangeArrowheads="1"/>
          </p:cNvSpPr>
          <p:nvPr/>
        </p:nvSpPr>
        <p:spPr bwMode="auto">
          <a:xfrm>
            <a:off x="4430713" y="4152900"/>
            <a:ext cx="373062"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4" name="server"/>
          <p:cNvSpPr>
            <a:spLocks noEditPoints="1" noChangeArrowheads="1"/>
          </p:cNvSpPr>
          <p:nvPr/>
        </p:nvSpPr>
        <p:spPr bwMode="auto">
          <a:xfrm>
            <a:off x="4714875" y="4248150"/>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5" name="server"/>
          <p:cNvSpPr>
            <a:spLocks noEditPoints="1" noChangeArrowheads="1"/>
          </p:cNvSpPr>
          <p:nvPr/>
        </p:nvSpPr>
        <p:spPr bwMode="auto">
          <a:xfrm>
            <a:off x="7248525" y="3695700"/>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60436" name="Text Box 22"/>
          <p:cNvSpPr txBox="1">
            <a:spLocks noChangeArrowheads="1"/>
          </p:cNvSpPr>
          <p:nvPr/>
        </p:nvSpPr>
        <p:spPr bwMode="auto">
          <a:xfrm>
            <a:off x="5165725" y="4611688"/>
            <a:ext cx="971550" cy="366712"/>
          </a:xfrm>
          <a:prstGeom prst="rect">
            <a:avLst/>
          </a:prstGeom>
          <a:noFill/>
          <a:ln w="9525">
            <a:noFill/>
            <a:miter lim="800000"/>
            <a:headEnd/>
            <a:tailEnd/>
          </a:ln>
        </p:spPr>
        <p:txBody>
          <a:bodyPr wrap="none">
            <a:spAutoFit/>
          </a:bodyPr>
          <a:lstStyle/>
          <a:p>
            <a:r>
              <a:rPr lang="en-GB"/>
              <a:t>Servers</a:t>
            </a:r>
          </a:p>
        </p:txBody>
      </p:sp>
      <p:sp>
        <p:nvSpPr>
          <p:cNvPr id="60437" name="Text Box 23"/>
          <p:cNvSpPr txBox="1">
            <a:spLocks noChangeArrowheads="1"/>
          </p:cNvSpPr>
          <p:nvPr/>
        </p:nvSpPr>
        <p:spPr bwMode="auto">
          <a:xfrm>
            <a:off x="998538" y="4279900"/>
            <a:ext cx="1085850" cy="641350"/>
          </a:xfrm>
          <a:prstGeom prst="rect">
            <a:avLst/>
          </a:prstGeom>
          <a:noFill/>
          <a:ln w="9525">
            <a:noFill/>
            <a:miter lim="800000"/>
            <a:headEnd/>
            <a:tailEnd/>
          </a:ln>
        </p:spPr>
        <p:txBody>
          <a:bodyPr wrap="none">
            <a:spAutoFit/>
          </a:bodyPr>
          <a:lstStyle/>
          <a:p>
            <a:r>
              <a:rPr lang="en-GB"/>
              <a:t>Personal</a:t>
            </a:r>
          </a:p>
          <a:p>
            <a:r>
              <a:rPr lang="en-GB"/>
              <a:t>Devices</a:t>
            </a:r>
          </a:p>
        </p:txBody>
      </p:sp>
      <p:sp>
        <p:nvSpPr>
          <p:cNvPr id="60438" name="Text Box 29"/>
          <p:cNvSpPr txBox="1">
            <a:spLocks noChangeArrowheads="1"/>
          </p:cNvSpPr>
          <p:nvPr/>
        </p:nvSpPr>
        <p:spPr bwMode="auto">
          <a:xfrm>
            <a:off x="7558088" y="3470275"/>
            <a:ext cx="984250" cy="366713"/>
          </a:xfrm>
          <a:prstGeom prst="rect">
            <a:avLst/>
          </a:prstGeom>
          <a:noFill/>
          <a:ln w="9525">
            <a:noFill/>
            <a:miter lim="800000"/>
            <a:headEnd/>
            <a:tailEnd/>
          </a:ln>
        </p:spPr>
        <p:txBody>
          <a:bodyPr wrap="none">
            <a:spAutoFit/>
          </a:bodyPr>
          <a:lstStyle/>
          <a:p>
            <a:r>
              <a:rPr lang="en-GB"/>
              <a:t>Storage</a:t>
            </a:r>
          </a:p>
        </p:txBody>
      </p:sp>
      <p:sp>
        <p:nvSpPr>
          <p:cNvPr id="60439" name="Text Box 30"/>
          <p:cNvSpPr txBox="1">
            <a:spLocks noChangeArrowheads="1"/>
          </p:cNvSpPr>
          <p:nvPr/>
        </p:nvSpPr>
        <p:spPr bwMode="auto">
          <a:xfrm>
            <a:off x="6835775" y="4464050"/>
            <a:ext cx="971550" cy="366713"/>
          </a:xfrm>
          <a:prstGeom prst="rect">
            <a:avLst/>
          </a:prstGeom>
          <a:noFill/>
          <a:ln w="9525">
            <a:noFill/>
            <a:miter lim="800000"/>
            <a:headEnd/>
            <a:tailEnd/>
          </a:ln>
        </p:spPr>
        <p:txBody>
          <a:bodyPr wrap="none">
            <a:spAutoFit/>
          </a:bodyPr>
          <a:lstStyle/>
          <a:p>
            <a:r>
              <a:rPr lang="en-GB"/>
              <a:t>Servers</a:t>
            </a:r>
          </a:p>
        </p:txBody>
      </p:sp>
      <p:sp>
        <p:nvSpPr>
          <p:cNvPr id="60440" name="AutoShape 33"/>
          <p:cNvSpPr>
            <a:spLocks noChangeArrowheads="1"/>
          </p:cNvSpPr>
          <p:nvPr/>
        </p:nvSpPr>
        <p:spPr bwMode="auto">
          <a:xfrm>
            <a:off x="7264400" y="2927350"/>
            <a:ext cx="654050" cy="500063"/>
          </a:xfrm>
          <a:prstGeom prst="can">
            <a:avLst>
              <a:gd name="adj" fmla="val 25000"/>
            </a:avLst>
          </a:prstGeom>
          <a:solidFill>
            <a:schemeClr val="bg1"/>
          </a:solidFill>
          <a:ln w="9525">
            <a:solidFill>
              <a:schemeClr val="tx1"/>
            </a:solidFill>
            <a:round/>
            <a:headEnd/>
            <a:tailEnd/>
          </a:ln>
        </p:spPr>
        <p:txBody>
          <a:bodyPr wrap="none" anchor="ctr"/>
          <a:lstStyle/>
          <a:p>
            <a:endParaRPr lang="en-GB"/>
          </a:p>
        </p:txBody>
      </p:sp>
      <p:sp>
        <p:nvSpPr>
          <p:cNvPr id="60441" name="server"/>
          <p:cNvSpPr>
            <a:spLocks noEditPoints="1" noChangeArrowheads="1"/>
          </p:cNvSpPr>
          <p:nvPr/>
        </p:nvSpPr>
        <p:spPr bwMode="auto">
          <a:xfrm>
            <a:off x="6940550" y="3665538"/>
            <a:ext cx="373063" cy="669925"/>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129059" name="Oval 35"/>
          <p:cNvSpPr>
            <a:spLocks noChangeArrowheads="1"/>
          </p:cNvSpPr>
          <p:nvPr/>
        </p:nvSpPr>
        <p:spPr bwMode="auto">
          <a:xfrm>
            <a:off x="6448425" y="2520950"/>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29060" name="Oval 36"/>
          <p:cNvSpPr>
            <a:spLocks noChangeArrowheads="1"/>
          </p:cNvSpPr>
          <p:nvPr/>
        </p:nvSpPr>
        <p:spPr bwMode="auto">
          <a:xfrm>
            <a:off x="6350000" y="2771775"/>
            <a:ext cx="722313" cy="382588"/>
          </a:xfrm>
          <a:prstGeom prst="ellipse">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60444" name="Text Box 37"/>
          <p:cNvSpPr txBox="1">
            <a:spLocks noChangeArrowheads="1"/>
          </p:cNvSpPr>
          <p:nvPr/>
        </p:nvSpPr>
        <p:spPr bwMode="auto">
          <a:xfrm>
            <a:off x="6265863" y="3259138"/>
            <a:ext cx="1060450" cy="366712"/>
          </a:xfrm>
          <a:prstGeom prst="rect">
            <a:avLst/>
          </a:prstGeom>
          <a:noFill/>
          <a:ln w="9525">
            <a:noFill/>
            <a:miter lim="800000"/>
            <a:headEnd/>
            <a:tailEnd/>
          </a:ln>
        </p:spPr>
        <p:txBody>
          <a:bodyPr wrap="none">
            <a:spAutoFit/>
          </a:bodyPr>
          <a:lstStyle/>
          <a:p>
            <a:r>
              <a:rPr lang="en-GB"/>
              <a:t>Services</a:t>
            </a:r>
          </a:p>
        </p:txBody>
      </p:sp>
      <p:sp>
        <p:nvSpPr>
          <p:cNvPr id="129062" name="Cloud"/>
          <p:cNvSpPr>
            <a:spLocks noChangeAspect="1" noEditPoints="1" noChangeArrowheads="1"/>
          </p:cNvSpPr>
          <p:nvPr/>
        </p:nvSpPr>
        <p:spPr bwMode="auto">
          <a:xfrm>
            <a:off x="0" y="2878138"/>
            <a:ext cx="1062038" cy="14557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r>
              <a:rPr lang="en-GB"/>
              <a:t>   </a:t>
            </a:r>
          </a:p>
        </p:txBody>
      </p:sp>
      <p:sp>
        <p:nvSpPr>
          <p:cNvPr id="60446" name="Text Box 39"/>
          <p:cNvSpPr txBox="1">
            <a:spLocks noChangeArrowheads="1"/>
          </p:cNvSpPr>
          <p:nvPr/>
        </p:nvSpPr>
        <p:spPr bwMode="auto">
          <a:xfrm>
            <a:off x="0" y="3152775"/>
            <a:ext cx="1060450" cy="915988"/>
          </a:xfrm>
          <a:prstGeom prst="rect">
            <a:avLst/>
          </a:prstGeom>
          <a:noFill/>
          <a:ln w="9525">
            <a:noFill/>
            <a:miter lim="800000"/>
            <a:headEnd/>
            <a:tailEnd/>
          </a:ln>
        </p:spPr>
        <p:txBody>
          <a:bodyPr wrap="none">
            <a:spAutoFit/>
          </a:bodyPr>
          <a:lstStyle/>
          <a:p>
            <a:r>
              <a:rPr lang="en-GB"/>
              <a:t>Cloud</a:t>
            </a:r>
          </a:p>
          <a:p>
            <a:r>
              <a:rPr lang="en-GB"/>
              <a:t>Services</a:t>
            </a:r>
          </a:p>
          <a:p>
            <a:endParaRPr lang="en-GB"/>
          </a:p>
        </p:txBody>
      </p:sp>
      <p:sp>
        <p:nvSpPr>
          <p:cNvPr id="60447" name="AutoShape 40"/>
          <p:cNvSpPr>
            <a:spLocks noChangeArrowheads="1"/>
          </p:cNvSpPr>
          <p:nvPr/>
        </p:nvSpPr>
        <p:spPr bwMode="auto">
          <a:xfrm rot="5400000">
            <a:off x="5921375" y="3632201"/>
            <a:ext cx="566737"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sp>
        <p:nvSpPr>
          <p:cNvPr id="60448" name="AutoShape 41"/>
          <p:cNvSpPr>
            <a:spLocks noChangeArrowheads="1"/>
          </p:cNvSpPr>
          <p:nvPr/>
        </p:nvSpPr>
        <p:spPr bwMode="auto">
          <a:xfrm rot="6687545">
            <a:off x="615950" y="3995738"/>
            <a:ext cx="566738"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sp>
        <p:nvSpPr>
          <p:cNvPr id="60449" name="AutoShape 42"/>
          <p:cNvSpPr>
            <a:spLocks noChangeArrowheads="1"/>
          </p:cNvSpPr>
          <p:nvPr/>
        </p:nvSpPr>
        <p:spPr bwMode="auto">
          <a:xfrm rot="6687545">
            <a:off x="1936750" y="3860801"/>
            <a:ext cx="566737" cy="557212"/>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GB"/>
          </a:p>
        </p:txBody>
      </p:sp>
      <p:pic>
        <p:nvPicPr>
          <p:cNvPr id="60450" name="Picture 43" descr="j0431512"/>
          <p:cNvPicPr>
            <a:picLocks noChangeAspect="1" noChangeArrowheads="1"/>
          </p:cNvPicPr>
          <p:nvPr/>
        </p:nvPicPr>
        <p:blipFill>
          <a:blip r:embed="rId3"/>
          <a:srcRect/>
          <a:stretch>
            <a:fillRect/>
          </a:stretch>
        </p:blipFill>
        <p:spPr bwMode="auto">
          <a:xfrm>
            <a:off x="3800475" y="2443163"/>
            <a:ext cx="847725" cy="84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6"/>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Opportunities and Threats</a:t>
            </a:r>
          </a:p>
        </p:txBody>
      </p:sp>
      <p:sp>
        <p:nvSpPr>
          <p:cNvPr id="61442" name="Text Box 4"/>
          <p:cNvSpPr txBox="1">
            <a:spLocks noChangeArrowheads="1"/>
          </p:cNvSpPr>
          <p:nvPr/>
        </p:nvSpPr>
        <p:spPr bwMode="auto">
          <a:xfrm>
            <a:off x="0" y="858838"/>
            <a:ext cx="8315325" cy="3525837"/>
          </a:xfrm>
          <a:prstGeom prst="rect">
            <a:avLst/>
          </a:prstGeom>
          <a:noFill/>
          <a:ln w="9525">
            <a:noFill/>
            <a:miter lim="800000"/>
            <a:headEnd/>
            <a:tailEnd/>
          </a:ln>
        </p:spPr>
        <p:txBody>
          <a:bodyPr wrap="none">
            <a:spAutoFit/>
          </a:bodyPr>
          <a:lstStyle/>
          <a:p>
            <a:pPr>
              <a:buFontTx/>
              <a:buChar char="•"/>
            </a:pPr>
            <a:r>
              <a:rPr lang="en-GB"/>
              <a:t> Opportunities for Employees and Organisations:</a:t>
            </a:r>
          </a:p>
          <a:p>
            <a:pPr>
              <a:buFontTx/>
              <a:buChar char="•"/>
            </a:pPr>
            <a:endParaRPr lang="en-GB"/>
          </a:p>
          <a:p>
            <a:pPr lvl="1">
              <a:buFontTx/>
              <a:buChar char="•"/>
            </a:pPr>
            <a:r>
              <a:rPr lang="en-GB"/>
              <a:t> Empowering users</a:t>
            </a:r>
          </a:p>
          <a:p>
            <a:pPr lvl="1">
              <a:buFontTx/>
              <a:buChar char="•"/>
            </a:pPr>
            <a:r>
              <a:rPr lang="en-GB"/>
              <a:t> Seamless experience between work and private life</a:t>
            </a:r>
          </a:p>
          <a:p>
            <a:pPr lvl="1">
              <a:buFontTx/>
              <a:buChar char="•"/>
            </a:pPr>
            <a:r>
              <a:rPr lang="en-GB"/>
              <a:t> Cost cutting</a:t>
            </a:r>
          </a:p>
          <a:p>
            <a:pPr lvl="1">
              <a:buFontTx/>
              <a:buChar char="•"/>
            </a:pPr>
            <a:r>
              <a:rPr lang="en-GB"/>
              <a:t> Better service offering </a:t>
            </a:r>
          </a:p>
          <a:p>
            <a:pPr lvl="1">
              <a:buFontTx/>
              <a:buChar char="•"/>
            </a:pPr>
            <a:r>
              <a:rPr lang="en-GB"/>
              <a:t>Transformation of CIO/CISO roles …</a:t>
            </a:r>
          </a:p>
          <a:p>
            <a:pPr lvl="1">
              <a:lnSpc>
                <a:spcPct val="50000"/>
              </a:lnSpc>
            </a:pPr>
            <a:endParaRPr lang="en-GB"/>
          </a:p>
          <a:p>
            <a:pPr>
              <a:buFontTx/>
              <a:buChar char="•"/>
            </a:pPr>
            <a:r>
              <a:rPr lang="en-GB"/>
              <a:t> Threats:</a:t>
            </a:r>
          </a:p>
          <a:p>
            <a:pPr>
              <a:buFontTx/>
              <a:buChar char="•"/>
            </a:pPr>
            <a:endParaRPr lang="en-GB"/>
          </a:p>
          <a:p>
            <a:pPr lvl="1">
              <a:buFontTx/>
              <a:buChar char="•"/>
            </a:pPr>
            <a:r>
              <a:rPr lang="en-GB"/>
              <a:t> Enterprise data stored all over the places: Potential Data losses …</a:t>
            </a:r>
          </a:p>
          <a:p>
            <a:pPr lvl="1">
              <a:buFontTx/>
              <a:buChar char="•"/>
            </a:pPr>
            <a:r>
              <a:rPr lang="en-GB"/>
              <a:t> Lack of control by organisation on users’ devices: potential security threats</a:t>
            </a:r>
          </a:p>
          <a:p>
            <a:pPr lvl="1">
              <a:buFontTx/>
              <a:buChar char="•"/>
            </a:pPr>
            <a:r>
              <a:rPr lang="en-GB"/>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bwMode="auto">
          <a:xfrm>
            <a:off x="152400" y="215900"/>
            <a:ext cx="8462963" cy="808038"/>
          </a:xfrm>
          <a:noFill/>
        </p:spPr>
        <p:txBody>
          <a:bodyPr wrap="square" numCol="1" compatLnSpc="1">
            <a:prstTxWarp prst="textNoShape">
              <a:avLst/>
            </a:prstTxWarp>
          </a:bodyPr>
          <a:lstStyle/>
          <a:p>
            <a:r>
              <a:rPr lang="en-GB" sz="3200" cap="none" smtClean="0"/>
              <a:t>Cloud Computing: Requirements</a:t>
            </a:r>
          </a:p>
        </p:txBody>
      </p:sp>
      <p:sp>
        <p:nvSpPr>
          <p:cNvPr id="62466" name="Rectangle 3"/>
          <p:cNvSpPr>
            <a:spLocks noGrp="1"/>
          </p:cNvSpPr>
          <p:nvPr>
            <p:ph type="body" idx="4294967295"/>
          </p:nvPr>
        </p:nvSpPr>
        <p:spPr>
          <a:xfrm>
            <a:off x="217488" y="763588"/>
            <a:ext cx="9055100" cy="4162425"/>
          </a:xfrm>
        </p:spPr>
        <p:txBody>
          <a:bodyPr/>
          <a:lstStyle/>
          <a:p>
            <a:r>
              <a:rPr lang="en-GB" sz="1800" smtClean="0">
                <a:solidFill>
                  <a:schemeClr val="accent1"/>
                </a:solidFill>
              </a:rPr>
              <a:t>Simplified Management of Identities and Credentials</a:t>
            </a:r>
          </a:p>
          <a:p>
            <a:r>
              <a:rPr lang="en-GB" sz="1800" smtClean="0">
                <a:solidFill>
                  <a:schemeClr val="accent1"/>
                </a:solidFill>
              </a:rPr>
              <a:t>Need for Assurance and Transparency about:</a:t>
            </a:r>
          </a:p>
          <a:p>
            <a:pPr lvl="1"/>
            <a:r>
              <a:rPr lang="en-GB" sz="1400" smtClean="0">
                <a:solidFill>
                  <a:schemeClr val="tx1"/>
                </a:solidFill>
              </a:rPr>
              <a:t> (Outsourced) Processes </a:t>
            </a:r>
          </a:p>
          <a:p>
            <a:pPr lvl="1"/>
            <a:r>
              <a:rPr lang="en-GB" sz="1400" smtClean="0">
                <a:solidFill>
                  <a:schemeClr val="tx1"/>
                </a:solidFill>
              </a:rPr>
              <a:t> Security &amp; Privacy Practices</a:t>
            </a:r>
          </a:p>
          <a:p>
            <a:pPr lvl="1"/>
            <a:r>
              <a:rPr lang="en-GB" sz="1400" smtClean="0">
                <a:solidFill>
                  <a:schemeClr val="tx1"/>
                </a:solidFill>
              </a:rPr>
              <a:t> Data Lifecycle Management </a:t>
            </a:r>
          </a:p>
          <a:p>
            <a:r>
              <a:rPr lang="en-GB" sz="1800" smtClean="0">
                <a:solidFill>
                  <a:schemeClr val="accent1"/>
                </a:solidFill>
              </a:rPr>
              <a:t>Compliance to Regulation, Policies and Best Practice</a:t>
            </a:r>
          </a:p>
          <a:p>
            <a:pPr lvl="1"/>
            <a:r>
              <a:rPr lang="en-GB" sz="1400" smtClean="0">
                <a:solidFill>
                  <a:schemeClr val="tx1"/>
                </a:solidFill>
              </a:rPr>
              <a:t>   Need to redefine what Compliance means in The Cloud</a:t>
            </a:r>
          </a:p>
          <a:p>
            <a:r>
              <a:rPr lang="en-GB" sz="1800" smtClean="0">
                <a:solidFill>
                  <a:schemeClr val="accent1"/>
                </a:solidFill>
              </a:rPr>
              <a:t>Accountability</a:t>
            </a:r>
          </a:p>
          <a:p>
            <a:r>
              <a:rPr lang="en-GB" sz="1800" smtClean="0">
                <a:solidFill>
                  <a:schemeClr val="accent1"/>
                </a:solidFill>
              </a:rPr>
              <a:t>Privacy Management: Control on Data Usage &amp; Flows</a:t>
            </a:r>
          </a:p>
          <a:p>
            <a:r>
              <a:rPr lang="en-GB" sz="1800" smtClean="0">
                <a:solidFill>
                  <a:schemeClr val="accent1"/>
                </a:solidFill>
              </a:rPr>
              <a:t>Reputation Management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bwMode="auto">
          <a:xfrm>
            <a:off x="238125" y="292100"/>
            <a:ext cx="8375650" cy="601663"/>
          </a:xfrm>
          <a:noFill/>
        </p:spPr>
        <p:txBody>
          <a:bodyPr wrap="square" numCol="1" compatLnSpc="1">
            <a:prstTxWarp prst="textNoShape">
              <a:avLst/>
            </a:prstTxWarp>
          </a:bodyPr>
          <a:lstStyle/>
          <a:p>
            <a:r>
              <a:rPr lang="en-GB" sz="3200" cap="none" smtClean="0"/>
              <a:t>Cloud Computing: Initiatives</a:t>
            </a:r>
          </a:p>
        </p:txBody>
      </p:sp>
      <p:sp>
        <p:nvSpPr>
          <p:cNvPr id="63490" name="Rectangle 3"/>
          <p:cNvSpPr>
            <a:spLocks noGrp="1"/>
          </p:cNvSpPr>
          <p:nvPr>
            <p:ph type="body" idx="4294967295"/>
          </p:nvPr>
        </p:nvSpPr>
        <p:spPr>
          <a:xfrm>
            <a:off x="457200" y="901700"/>
            <a:ext cx="8489950" cy="3773488"/>
          </a:xfrm>
        </p:spPr>
        <p:txBody>
          <a:bodyPr/>
          <a:lstStyle/>
          <a:p>
            <a:pPr>
              <a:lnSpc>
                <a:spcPct val="80000"/>
              </a:lnSpc>
              <a:buFont typeface="Futura Bk" pitchFamily="34" charset="0"/>
              <a:buNone/>
            </a:pPr>
            <a:r>
              <a:rPr lang="en-GB" sz="1600" smtClean="0"/>
              <a:t>Recent General Initiatives aiming at Shaping Cloud Computing:</a:t>
            </a:r>
          </a:p>
          <a:p>
            <a:pPr>
              <a:lnSpc>
                <a:spcPct val="80000"/>
              </a:lnSpc>
              <a:buFont typeface="Futura Bk" pitchFamily="34" charset="0"/>
              <a:buNone/>
            </a:pPr>
            <a:endParaRPr lang="en-GB" sz="1800" smtClean="0"/>
          </a:p>
          <a:p>
            <a:pPr>
              <a:lnSpc>
                <a:spcPct val="80000"/>
              </a:lnSpc>
            </a:pPr>
            <a:r>
              <a:rPr lang="en-GB" sz="1800" b="1" smtClean="0"/>
              <a:t>Open Cloud Manifesto</a:t>
            </a:r>
          </a:p>
          <a:p>
            <a:pPr lvl="1">
              <a:lnSpc>
                <a:spcPct val="80000"/>
              </a:lnSpc>
            </a:pPr>
            <a:r>
              <a:rPr lang="en-GB" sz="1400" smtClean="0">
                <a:solidFill>
                  <a:schemeClr val="accent1"/>
                </a:solidFill>
              </a:rPr>
              <a:t>Making the case for an Open Cloud</a:t>
            </a:r>
          </a:p>
          <a:p>
            <a:pPr lvl="1">
              <a:lnSpc>
                <a:spcPct val="80000"/>
              </a:lnSpc>
              <a:buFont typeface="Arial" charset="0"/>
              <a:buNone/>
            </a:pPr>
            <a:endParaRPr lang="en-GB" sz="1400" smtClean="0">
              <a:solidFill>
                <a:schemeClr val="accent1"/>
              </a:solidFill>
            </a:endParaRPr>
          </a:p>
          <a:p>
            <a:pPr>
              <a:lnSpc>
                <a:spcPct val="80000"/>
              </a:lnSpc>
            </a:pPr>
            <a:r>
              <a:rPr lang="en-GB" sz="1800" b="1" smtClean="0"/>
              <a:t>Cloud Security Alliance</a:t>
            </a:r>
          </a:p>
          <a:p>
            <a:pPr lvl="1">
              <a:lnSpc>
                <a:spcPct val="80000"/>
              </a:lnSpc>
            </a:pPr>
            <a:r>
              <a:rPr lang="en-GB" sz="1400" smtClean="0">
                <a:solidFill>
                  <a:schemeClr val="accent1"/>
                </a:solidFill>
              </a:rPr>
              <a:t>Promoting Best Security Practices for the Cloud</a:t>
            </a:r>
          </a:p>
          <a:p>
            <a:pPr lvl="1">
              <a:lnSpc>
                <a:spcPct val="80000"/>
              </a:lnSpc>
              <a:buFont typeface="Arial" charset="0"/>
              <a:buNone/>
            </a:pPr>
            <a:endParaRPr lang="en-GB" sz="1400" smtClean="0">
              <a:solidFill>
                <a:schemeClr val="accent1"/>
              </a:solidFill>
            </a:endParaRPr>
          </a:p>
          <a:p>
            <a:pPr>
              <a:lnSpc>
                <a:spcPct val="80000"/>
              </a:lnSpc>
            </a:pPr>
            <a:r>
              <a:rPr lang="en-GB" sz="1800" b="1" smtClean="0"/>
              <a:t>Jericho Forum</a:t>
            </a:r>
          </a:p>
          <a:p>
            <a:pPr lvl="1">
              <a:lnSpc>
                <a:spcPct val="80000"/>
              </a:lnSpc>
            </a:pPr>
            <a:r>
              <a:rPr lang="en-GB" sz="1400" smtClean="0">
                <a:solidFill>
                  <a:schemeClr val="accent1"/>
                </a:solidFill>
              </a:rPr>
              <a:t>Cloud Cube Model: </a:t>
            </a:r>
          </a:p>
          <a:p>
            <a:pPr lvl="1">
              <a:lnSpc>
                <a:spcPct val="80000"/>
              </a:lnSpc>
              <a:buFont typeface="Arial" charset="0"/>
              <a:buNone/>
            </a:pPr>
            <a:r>
              <a:rPr lang="en-GB" sz="1400" smtClean="0">
                <a:solidFill>
                  <a:schemeClr val="accent1"/>
                </a:solidFill>
              </a:rPr>
              <a:t>   Recommendations &amp; (Security) Evaluation</a:t>
            </a:r>
          </a:p>
          <a:p>
            <a:pPr lvl="1">
              <a:lnSpc>
                <a:spcPct val="80000"/>
              </a:lnSpc>
              <a:buFont typeface="Arial" charset="0"/>
              <a:buNone/>
            </a:pPr>
            <a:r>
              <a:rPr lang="en-GB" sz="1400" smtClean="0">
                <a:solidFill>
                  <a:schemeClr val="accent1"/>
                </a:solidFill>
              </a:rPr>
              <a:t>   Framework</a:t>
            </a:r>
          </a:p>
          <a:p>
            <a:pPr>
              <a:lnSpc>
                <a:spcPct val="80000"/>
              </a:lnSpc>
            </a:pPr>
            <a:r>
              <a:rPr lang="en-GB" sz="1800" smtClean="0">
                <a:solidFill>
                  <a:schemeClr val="accent1"/>
                </a:solidFill>
              </a:rPr>
              <a:t> …</a:t>
            </a:r>
          </a:p>
          <a:p>
            <a:pPr>
              <a:lnSpc>
                <a:spcPct val="80000"/>
              </a:lnSpc>
              <a:buFont typeface="Futura Bk" pitchFamily="34" charset="0"/>
              <a:buNone/>
            </a:pPr>
            <a:endParaRPr lang="en-GB" sz="1800" smtClean="0">
              <a:solidFill>
                <a:schemeClr val="accent1"/>
              </a:solidFill>
            </a:endParaRPr>
          </a:p>
        </p:txBody>
      </p:sp>
      <p:pic>
        <p:nvPicPr>
          <p:cNvPr id="63491" name="Picture 4"/>
          <p:cNvPicPr>
            <a:picLocks noChangeAspect="1" noChangeArrowheads="1"/>
          </p:cNvPicPr>
          <p:nvPr/>
        </p:nvPicPr>
        <p:blipFill>
          <a:blip r:embed="rId2"/>
          <a:srcRect/>
          <a:stretch>
            <a:fillRect/>
          </a:stretch>
        </p:blipFill>
        <p:spPr bwMode="auto">
          <a:xfrm>
            <a:off x="5978525" y="2560638"/>
            <a:ext cx="1708150" cy="550862"/>
          </a:xfrm>
          <a:prstGeom prst="rect">
            <a:avLst/>
          </a:prstGeom>
          <a:noFill/>
          <a:ln w="9525">
            <a:noFill/>
            <a:miter lim="800000"/>
            <a:headEnd/>
            <a:tailEnd/>
          </a:ln>
        </p:spPr>
      </p:pic>
      <p:pic>
        <p:nvPicPr>
          <p:cNvPr id="63492" name="Picture 5"/>
          <p:cNvPicPr>
            <a:picLocks noChangeAspect="1" noChangeArrowheads="1"/>
          </p:cNvPicPr>
          <p:nvPr/>
        </p:nvPicPr>
        <p:blipFill>
          <a:blip r:embed="rId3"/>
          <a:srcRect/>
          <a:stretch>
            <a:fillRect/>
          </a:stretch>
        </p:blipFill>
        <p:spPr bwMode="auto">
          <a:xfrm>
            <a:off x="6000750" y="1303338"/>
            <a:ext cx="1631950" cy="917575"/>
          </a:xfrm>
          <a:prstGeom prst="rect">
            <a:avLst/>
          </a:prstGeom>
          <a:noFill/>
          <a:ln w="9525">
            <a:noFill/>
            <a:miter lim="800000"/>
            <a:headEnd/>
            <a:tailEnd/>
          </a:ln>
        </p:spPr>
      </p:pic>
      <p:pic>
        <p:nvPicPr>
          <p:cNvPr id="63493" name="Picture 6"/>
          <p:cNvPicPr>
            <a:picLocks noChangeAspect="1" noChangeArrowheads="1"/>
          </p:cNvPicPr>
          <p:nvPr/>
        </p:nvPicPr>
        <p:blipFill>
          <a:blip r:embed="rId4"/>
          <a:srcRect/>
          <a:stretch>
            <a:fillRect/>
          </a:stretch>
        </p:blipFill>
        <p:spPr bwMode="auto">
          <a:xfrm>
            <a:off x="5499100" y="3516313"/>
            <a:ext cx="2373313" cy="55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ChangeArrowheads="1"/>
          </p:cNvSpPr>
          <p:nvPr/>
        </p:nvSpPr>
        <p:spPr bwMode="auto">
          <a:xfrm>
            <a:off x="146050" y="3235325"/>
            <a:ext cx="7854950" cy="530225"/>
          </a:xfrm>
          <a:prstGeom prst="rect">
            <a:avLst/>
          </a:prstGeom>
          <a:solidFill>
            <a:srgbClr val="000080"/>
          </a:solidFill>
          <a:ln w="9525">
            <a:noFill/>
            <a:miter lim="800000"/>
            <a:headEnd/>
            <a:tailEnd/>
          </a:ln>
        </p:spPr>
        <p:txBody>
          <a:bodyPr wrap="none" anchor="ctr"/>
          <a:lstStyle/>
          <a:p>
            <a:endParaRPr lang="en-GB"/>
          </a:p>
        </p:txBody>
      </p:sp>
      <p:sp>
        <p:nvSpPr>
          <p:cNvPr id="64514"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64515"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Impact on Enterprise’s Security Lifecycle Management</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Current Trends, Requirements and Cloud Computing Initiatives</a:t>
            </a:r>
          </a:p>
          <a:p>
            <a:pPr eaLnBrk="1" hangingPunct="1">
              <a:buFontTx/>
              <a:buChar char="•"/>
            </a:pPr>
            <a:endParaRPr lang="en-US" sz="1800" smtClean="0">
              <a:solidFill>
                <a:srgbClr val="000099"/>
              </a:solidFill>
            </a:endParaRPr>
          </a:p>
          <a:p>
            <a:pPr eaLnBrk="1" hangingPunct="1">
              <a:lnSpc>
                <a:spcPct val="100000"/>
              </a:lnSpc>
              <a:buFontTx/>
              <a:buChar char="•"/>
            </a:pPr>
            <a:r>
              <a:rPr lang="en-US" sz="1800" smtClean="0">
                <a:solidFill>
                  <a:schemeClr val="bg1"/>
                </a:solidFill>
              </a:rPr>
              <a:t>Future Directions: related R&amp;D Work by HP Labs </a:t>
            </a:r>
          </a:p>
          <a:p>
            <a:pPr eaLnBrk="1" hangingPunct="1">
              <a:lnSpc>
                <a:spcPct val="100000"/>
              </a:lnSpc>
              <a:buFontTx/>
              <a:buChar char="•"/>
            </a:pPr>
            <a:endParaRPr lang="en-US" sz="1800" smtClean="0">
              <a:solidFill>
                <a:schemeClr val="bg1"/>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p:cNvSpPr>
          <p:nvPr>
            <p:ph type="title" idx="4294967295"/>
          </p:nvPr>
        </p:nvSpPr>
        <p:spPr bwMode="auto">
          <a:xfrm>
            <a:off x="112713" y="179388"/>
            <a:ext cx="8375650" cy="857250"/>
          </a:xfrm>
          <a:noFill/>
        </p:spPr>
        <p:txBody>
          <a:bodyPr wrap="square" numCol="1" compatLnSpc="1">
            <a:prstTxWarp prst="textNoShape">
              <a:avLst/>
            </a:prstTxWarp>
          </a:bodyPr>
          <a:lstStyle/>
          <a:p>
            <a:r>
              <a:rPr lang="en-GB" cap="none" smtClean="0"/>
              <a:t>Some Future Directions</a:t>
            </a:r>
          </a:p>
        </p:txBody>
      </p:sp>
      <p:sp>
        <p:nvSpPr>
          <p:cNvPr id="65538" name="Text Box 23"/>
          <p:cNvSpPr txBox="1">
            <a:spLocks noChangeArrowheads="1"/>
          </p:cNvSpPr>
          <p:nvPr/>
        </p:nvSpPr>
        <p:spPr bwMode="auto">
          <a:xfrm>
            <a:off x="160338" y="811213"/>
            <a:ext cx="5357812" cy="4332287"/>
          </a:xfrm>
          <a:prstGeom prst="rect">
            <a:avLst/>
          </a:prstGeom>
          <a:noFill/>
          <a:ln w="9525">
            <a:noFill/>
            <a:miter lim="800000"/>
            <a:headEnd/>
            <a:tailEnd/>
          </a:ln>
        </p:spPr>
        <p:txBody>
          <a:bodyPr wrap="none">
            <a:spAutoFit/>
          </a:bodyPr>
          <a:lstStyle/>
          <a:p>
            <a:pPr marL="342900" indent="-342900"/>
            <a:endParaRPr lang="en-GB" sz="2800"/>
          </a:p>
          <a:p>
            <a:pPr marL="342900" indent="-342900">
              <a:buFontTx/>
              <a:buChar char="•"/>
            </a:pPr>
            <a:r>
              <a:rPr lang="en-GB" sz="2800"/>
              <a:t>Trusted Infrastructure</a:t>
            </a:r>
          </a:p>
          <a:p>
            <a:pPr marL="342900" indent="-342900"/>
            <a:endParaRPr lang="en-GB" sz="2800"/>
          </a:p>
          <a:p>
            <a:pPr marL="342900" indent="-342900">
              <a:buFontTx/>
              <a:buChar char="•"/>
            </a:pPr>
            <a:r>
              <a:rPr lang="en-GB" sz="2800"/>
              <a:t>Security Analytics </a:t>
            </a:r>
          </a:p>
          <a:p>
            <a:pPr marL="342900" indent="-342900">
              <a:buFontTx/>
              <a:buChar char="•"/>
            </a:pPr>
            <a:endParaRPr lang="en-GB" sz="2800"/>
          </a:p>
          <a:p>
            <a:pPr marL="342900" indent="-342900">
              <a:buFontTx/>
              <a:buChar char="•"/>
            </a:pPr>
            <a:r>
              <a:rPr lang="en-GB" sz="2800"/>
              <a:t>Cloud Stewardship Economics</a:t>
            </a:r>
          </a:p>
          <a:p>
            <a:pPr marL="342900" indent="-342900">
              <a:buFontTx/>
              <a:buChar char="•"/>
            </a:pPr>
            <a:endParaRPr lang="en-GB" sz="2800"/>
          </a:p>
          <a:p>
            <a:pPr marL="342900" indent="-342900">
              <a:buFontTx/>
              <a:buChar char="•"/>
            </a:pPr>
            <a:r>
              <a:rPr lang="en-GB" sz="2800"/>
              <a:t>Privacy Management</a:t>
            </a:r>
            <a:r>
              <a:rPr lang="en-GB"/>
              <a:t> </a:t>
            </a:r>
          </a:p>
          <a:p>
            <a:pPr marL="342900" indent="-342900">
              <a:buFontTx/>
              <a:buChar char="•"/>
            </a:pPr>
            <a:endParaRPr lang="en-GB"/>
          </a:p>
          <a:p>
            <a:pPr marL="342900" indent="-342900"/>
            <a:endParaRPr lang="en-GB"/>
          </a:p>
          <a:p>
            <a:pPr marL="342900" indent="-342900"/>
            <a:endParaRPr lang="en-GB">
              <a:solidFill>
                <a:srgbClr val="000099"/>
              </a:solidFill>
            </a:endParaRPr>
          </a:p>
        </p:txBody>
      </p:sp>
      <p:pic>
        <p:nvPicPr>
          <p:cNvPr id="65539" name="Picture 10" descr="Transformation-new.png"/>
          <p:cNvPicPr>
            <a:picLocks noChangeAspect="1"/>
          </p:cNvPicPr>
          <p:nvPr/>
        </p:nvPicPr>
        <p:blipFill>
          <a:blip r:embed="rId2">
            <a:lum bright="10000" contrast="10000"/>
          </a:blip>
          <a:srcRect/>
          <a:stretch>
            <a:fillRect/>
          </a:stretch>
        </p:blipFill>
        <p:spPr bwMode="auto">
          <a:xfrm>
            <a:off x="5110163" y="0"/>
            <a:ext cx="4033837"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Trusted Infrastructure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bwMode="auto">
          <a:xfrm>
            <a:off x="0" y="128588"/>
            <a:ext cx="8375650" cy="511175"/>
          </a:xfrm>
          <a:noFill/>
        </p:spPr>
        <p:txBody>
          <a:bodyPr wrap="square" numCol="1" compatLnSpc="1">
            <a:prstTxWarp prst="textNoShape">
              <a:avLst/>
            </a:prstTxWarp>
          </a:bodyPr>
          <a:lstStyle/>
          <a:p>
            <a:r>
              <a:rPr lang="en-GB" sz="2700" cap="none" smtClean="0"/>
              <a:t>Trusted Infrastructure</a:t>
            </a:r>
          </a:p>
        </p:txBody>
      </p:sp>
      <p:sp>
        <p:nvSpPr>
          <p:cNvPr id="171011" name="Freeform 3"/>
          <p:cNvSpPr>
            <a:spLocks/>
          </p:cNvSpPr>
          <p:nvPr/>
        </p:nvSpPr>
        <p:spPr bwMode="auto">
          <a:xfrm>
            <a:off x="4600575" y="1201738"/>
            <a:ext cx="2836863" cy="1474787"/>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2" name="Freeform 4"/>
          <p:cNvSpPr>
            <a:spLocks/>
          </p:cNvSpPr>
          <p:nvPr/>
        </p:nvSpPr>
        <p:spPr bwMode="auto">
          <a:xfrm>
            <a:off x="6084888" y="2679700"/>
            <a:ext cx="2214562" cy="1195388"/>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3" name="Rectangle 5"/>
          <p:cNvSpPr>
            <a:spLocks noChangeArrowheads="1"/>
          </p:cNvSpPr>
          <p:nvPr/>
        </p:nvSpPr>
        <p:spPr bwMode="auto">
          <a:xfrm>
            <a:off x="2274888" y="2851150"/>
            <a:ext cx="2760662" cy="1693863"/>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endParaRPr lang="en-GB" sz="2400">
              <a:ea typeface="ＭＳ Ｐゴシック"/>
              <a:cs typeface="ＭＳ Ｐゴシック"/>
            </a:endParaRPr>
          </a:p>
        </p:txBody>
      </p:sp>
      <p:sp>
        <p:nvSpPr>
          <p:cNvPr id="171014" name="Freeform 6"/>
          <p:cNvSpPr>
            <a:spLocks/>
          </p:cNvSpPr>
          <p:nvPr/>
        </p:nvSpPr>
        <p:spPr bwMode="auto">
          <a:xfrm>
            <a:off x="3384550" y="3197225"/>
            <a:ext cx="1560513" cy="1046163"/>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CC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15" name="Text Box 7"/>
          <p:cNvSpPr txBox="1">
            <a:spLocks noChangeArrowheads="1"/>
          </p:cNvSpPr>
          <p:nvPr/>
        </p:nvSpPr>
        <p:spPr bwMode="auto">
          <a:xfrm>
            <a:off x="2222500" y="2863850"/>
            <a:ext cx="12255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a:ea typeface="ＭＳ Ｐゴシック"/>
                <a:cs typeface="ＭＳ Ｐゴシック"/>
              </a:rPr>
              <a:t>Enterprise</a:t>
            </a:r>
          </a:p>
        </p:txBody>
      </p:sp>
      <p:sp>
        <p:nvSpPr>
          <p:cNvPr id="171016" name="Oval 8"/>
          <p:cNvSpPr>
            <a:spLocks noChangeArrowheads="1"/>
          </p:cNvSpPr>
          <p:nvPr/>
        </p:nvSpPr>
        <p:spPr bwMode="auto">
          <a:xfrm>
            <a:off x="6599238" y="1795463"/>
            <a:ext cx="795337"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Data</a:t>
            </a:r>
          </a:p>
          <a:p>
            <a:pPr algn="ctr" eaLnBrk="0" hangingPunct="0">
              <a:defRPr/>
            </a:pPr>
            <a:r>
              <a:rPr lang="en-GB" sz="1000">
                <a:ea typeface="ＭＳ Ｐゴシック"/>
                <a:cs typeface="ＭＳ Ｐゴシック"/>
              </a:rPr>
              <a:t>Storage</a:t>
            </a:r>
          </a:p>
          <a:p>
            <a:pPr algn="ctr" eaLnBrk="0" hangingPunct="0">
              <a:defRPr/>
            </a:pPr>
            <a:r>
              <a:rPr lang="en-GB" sz="1000">
                <a:ea typeface="ＭＳ Ｐゴシック"/>
                <a:cs typeface="ＭＳ Ｐゴシック"/>
              </a:rPr>
              <a:t>Service</a:t>
            </a:r>
          </a:p>
        </p:txBody>
      </p:sp>
      <p:sp>
        <p:nvSpPr>
          <p:cNvPr id="171017" name="Oval 9"/>
          <p:cNvSpPr>
            <a:spLocks noChangeArrowheads="1"/>
          </p:cNvSpPr>
          <p:nvPr/>
        </p:nvSpPr>
        <p:spPr bwMode="auto">
          <a:xfrm>
            <a:off x="4795838" y="1784350"/>
            <a:ext cx="741362"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Office</a:t>
            </a:r>
          </a:p>
          <a:p>
            <a:pPr algn="ctr" eaLnBrk="0" hangingPunct="0">
              <a:defRPr/>
            </a:pPr>
            <a:r>
              <a:rPr lang="en-GB" sz="1000">
                <a:ea typeface="ＭＳ Ｐゴシック"/>
                <a:cs typeface="ＭＳ Ｐゴシック"/>
              </a:rPr>
              <a:t>Apps</a:t>
            </a:r>
          </a:p>
        </p:txBody>
      </p:sp>
      <p:sp>
        <p:nvSpPr>
          <p:cNvPr id="171018" name="Oval 10"/>
          <p:cNvSpPr>
            <a:spLocks noChangeArrowheads="1"/>
          </p:cNvSpPr>
          <p:nvPr/>
        </p:nvSpPr>
        <p:spPr bwMode="auto">
          <a:xfrm>
            <a:off x="6049963" y="1273175"/>
            <a:ext cx="1108075" cy="3540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On Demand</a:t>
            </a:r>
          </a:p>
          <a:p>
            <a:pPr algn="ctr" eaLnBrk="0" hangingPunct="0">
              <a:defRPr/>
            </a:pPr>
            <a:r>
              <a:rPr lang="en-GB" sz="1000">
                <a:ea typeface="ＭＳ Ｐゴシック"/>
                <a:cs typeface="ＭＳ Ｐゴシック"/>
              </a:rPr>
              <a:t>CPUs</a:t>
            </a:r>
          </a:p>
        </p:txBody>
      </p:sp>
      <p:sp>
        <p:nvSpPr>
          <p:cNvPr id="171019" name="Oval 11"/>
          <p:cNvSpPr>
            <a:spLocks noChangeArrowheads="1"/>
          </p:cNvSpPr>
          <p:nvPr/>
        </p:nvSpPr>
        <p:spPr bwMode="auto">
          <a:xfrm>
            <a:off x="4875213" y="1398588"/>
            <a:ext cx="741362"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Printing</a:t>
            </a:r>
          </a:p>
          <a:p>
            <a:pPr algn="ctr" eaLnBrk="0" hangingPunct="0">
              <a:defRPr/>
            </a:pPr>
            <a:r>
              <a:rPr lang="en-GB" sz="1000">
                <a:ea typeface="ＭＳ Ｐゴシック"/>
                <a:cs typeface="ＭＳ Ｐゴシック"/>
              </a:rPr>
              <a:t>Service</a:t>
            </a:r>
          </a:p>
        </p:txBody>
      </p:sp>
      <p:sp>
        <p:nvSpPr>
          <p:cNvPr id="171020" name="Text Box 12"/>
          <p:cNvSpPr txBox="1">
            <a:spLocks noChangeArrowheads="1"/>
          </p:cNvSpPr>
          <p:nvPr/>
        </p:nvSpPr>
        <p:spPr bwMode="auto">
          <a:xfrm>
            <a:off x="6994525" y="962025"/>
            <a:ext cx="115093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Cloud </a:t>
            </a:r>
          </a:p>
          <a:p>
            <a:pPr eaLnBrk="0" hangingPunct="0">
              <a:defRPr/>
            </a:pPr>
            <a:r>
              <a:rPr lang="en-GB" sz="1400" b="1">
                <a:ea typeface="ＭＳ Ｐゴシック"/>
                <a:cs typeface="ＭＳ Ｐゴシック"/>
              </a:rPr>
              <a:t>Provider #1</a:t>
            </a:r>
          </a:p>
        </p:txBody>
      </p:sp>
      <p:sp>
        <p:nvSpPr>
          <p:cNvPr id="171021" name="Text Box 13"/>
          <p:cNvSpPr txBox="1">
            <a:spLocks noChangeArrowheads="1"/>
          </p:cNvSpPr>
          <p:nvPr/>
        </p:nvSpPr>
        <p:spPr bwMode="auto">
          <a:xfrm>
            <a:off x="7458075" y="2274888"/>
            <a:ext cx="1150938"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Cloud </a:t>
            </a:r>
          </a:p>
          <a:p>
            <a:pPr eaLnBrk="0" hangingPunct="0">
              <a:defRPr/>
            </a:pPr>
            <a:r>
              <a:rPr lang="en-GB" sz="1400" b="1">
                <a:ea typeface="ＭＳ Ｐゴシック"/>
                <a:cs typeface="ＭＳ Ｐゴシック"/>
              </a:rPr>
              <a:t>Provider #2</a:t>
            </a:r>
          </a:p>
        </p:txBody>
      </p:sp>
      <p:sp>
        <p:nvSpPr>
          <p:cNvPr id="171022" name="Text Box 14"/>
          <p:cNvSpPr txBox="1">
            <a:spLocks noChangeArrowheads="1"/>
          </p:cNvSpPr>
          <p:nvPr/>
        </p:nvSpPr>
        <p:spPr bwMode="auto">
          <a:xfrm>
            <a:off x="3660775" y="4268788"/>
            <a:ext cx="1550988"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b="1">
                <a:ea typeface="ＭＳ Ｐゴシック"/>
                <a:cs typeface="ＭＳ Ｐゴシック"/>
              </a:rPr>
              <a:t>Internal Cloud</a:t>
            </a:r>
          </a:p>
        </p:txBody>
      </p:sp>
      <p:sp>
        <p:nvSpPr>
          <p:cNvPr id="171023" name="Oval 15"/>
          <p:cNvSpPr>
            <a:spLocks noChangeArrowheads="1"/>
          </p:cNvSpPr>
          <p:nvPr/>
        </p:nvSpPr>
        <p:spPr bwMode="auto">
          <a:xfrm>
            <a:off x="5724525" y="1600200"/>
            <a:ext cx="742950"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71024" name="Oval 16"/>
          <p:cNvSpPr>
            <a:spLocks noChangeArrowheads="1"/>
          </p:cNvSpPr>
          <p:nvPr/>
        </p:nvSpPr>
        <p:spPr bwMode="auto">
          <a:xfrm>
            <a:off x="5546725" y="2155825"/>
            <a:ext cx="741363" cy="32385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25" name="Oval 17"/>
          <p:cNvSpPr>
            <a:spLocks noChangeArrowheads="1"/>
          </p:cNvSpPr>
          <p:nvPr/>
        </p:nvSpPr>
        <p:spPr bwMode="auto">
          <a:xfrm>
            <a:off x="7253288" y="3538538"/>
            <a:ext cx="742950" cy="3222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 3</a:t>
            </a:r>
          </a:p>
        </p:txBody>
      </p:sp>
      <p:sp>
        <p:nvSpPr>
          <p:cNvPr id="171026" name="Oval 18"/>
          <p:cNvSpPr>
            <a:spLocks noChangeArrowheads="1"/>
          </p:cNvSpPr>
          <p:nvPr/>
        </p:nvSpPr>
        <p:spPr bwMode="auto">
          <a:xfrm>
            <a:off x="7370763" y="2952750"/>
            <a:ext cx="795337"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Backup</a:t>
            </a:r>
          </a:p>
          <a:p>
            <a:pPr algn="ctr" eaLnBrk="0" hangingPunct="0">
              <a:defRPr/>
            </a:pPr>
            <a:r>
              <a:rPr lang="en-GB" sz="1000">
                <a:ea typeface="ＭＳ Ｐゴシック"/>
                <a:cs typeface="ＭＳ Ｐゴシック"/>
              </a:rPr>
              <a:t>Service </a:t>
            </a:r>
          </a:p>
        </p:txBody>
      </p:sp>
      <p:sp>
        <p:nvSpPr>
          <p:cNvPr id="171027" name="Oval 19"/>
          <p:cNvSpPr>
            <a:spLocks noChangeArrowheads="1"/>
          </p:cNvSpPr>
          <p:nvPr/>
        </p:nvSpPr>
        <p:spPr bwMode="auto">
          <a:xfrm>
            <a:off x="6472238" y="3271838"/>
            <a:ext cx="742950" cy="3222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ILM</a:t>
            </a:r>
          </a:p>
          <a:p>
            <a:pPr algn="ctr" eaLnBrk="0" hangingPunct="0">
              <a:defRPr/>
            </a:pPr>
            <a:r>
              <a:rPr lang="en-GB" sz="1000">
                <a:ea typeface="ＭＳ Ｐゴシック"/>
                <a:cs typeface="ＭＳ Ｐゴシック"/>
              </a:rPr>
              <a:t>Service</a:t>
            </a:r>
          </a:p>
        </p:txBody>
      </p:sp>
      <p:sp>
        <p:nvSpPr>
          <p:cNvPr id="171028" name="Oval 20"/>
          <p:cNvSpPr>
            <a:spLocks noChangeArrowheads="1"/>
          </p:cNvSpPr>
          <p:nvPr/>
        </p:nvSpPr>
        <p:spPr bwMode="auto">
          <a:xfrm>
            <a:off x="3500438" y="3349625"/>
            <a:ext cx="508000" cy="2270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a:t>
            </a:r>
          </a:p>
        </p:txBody>
      </p:sp>
      <p:sp>
        <p:nvSpPr>
          <p:cNvPr id="171029" name="Oval 21"/>
          <p:cNvSpPr>
            <a:spLocks noChangeArrowheads="1"/>
          </p:cNvSpPr>
          <p:nvPr/>
        </p:nvSpPr>
        <p:spPr bwMode="auto">
          <a:xfrm>
            <a:off x="4056063" y="3851275"/>
            <a:ext cx="508000" cy="2286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000">
                <a:ea typeface="ＭＳ Ｐゴシック"/>
                <a:cs typeface="ＭＳ Ｐゴシック"/>
              </a:rPr>
              <a:t>Service</a:t>
            </a:r>
          </a:p>
        </p:txBody>
      </p:sp>
      <p:sp>
        <p:nvSpPr>
          <p:cNvPr id="171030" name="Oval 22"/>
          <p:cNvSpPr>
            <a:spLocks noChangeArrowheads="1"/>
          </p:cNvSpPr>
          <p:nvPr/>
        </p:nvSpPr>
        <p:spPr bwMode="auto">
          <a:xfrm>
            <a:off x="4162425" y="3535363"/>
            <a:ext cx="508000" cy="22701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a:t>
            </a:r>
          </a:p>
        </p:txBody>
      </p:sp>
      <p:sp>
        <p:nvSpPr>
          <p:cNvPr id="171031" name="AutoShape 23"/>
          <p:cNvSpPr>
            <a:spLocks noChangeArrowheads="1"/>
          </p:cNvSpPr>
          <p:nvPr/>
        </p:nvSpPr>
        <p:spPr bwMode="auto">
          <a:xfrm>
            <a:off x="2503488" y="3975100"/>
            <a:ext cx="708025" cy="422275"/>
          </a:xfrm>
          <a:prstGeom prst="roundRect">
            <a:avLst>
              <a:gd name="adj" fmla="val 16667"/>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en-GB" sz="900" b="1">
                <a:ea typeface="ＭＳ Ｐゴシック"/>
                <a:cs typeface="ＭＳ Ｐゴシック"/>
              </a:rPr>
              <a:t>Business</a:t>
            </a:r>
          </a:p>
          <a:p>
            <a:pPr algn="ctr" eaLnBrk="0" hangingPunct="0">
              <a:defRPr/>
            </a:pPr>
            <a:r>
              <a:rPr lang="en-GB" sz="900" b="1">
                <a:ea typeface="ＭＳ Ｐゴシック"/>
                <a:cs typeface="ＭＳ Ｐゴシック"/>
              </a:rPr>
              <a:t>Apps/Service</a:t>
            </a:r>
          </a:p>
        </p:txBody>
      </p:sp>
      <p:sp>
        <p:nvSpPr>
          <p:cNvPr id="67607" name="Line 24"/>
          <p:cNvSpPr>
            <a:spLocks noChangeShapeType="1"/>
          </p:cNvSpPr>
          <p:nvPr/>
        </p:nvSpPr>
        <p:spPr bwMode="auto">
          <a:xfrm flipV="1">
            <a:off x="3230563" y="3981450"/>
            <a:ext cx="842962" cy="279400"/>
          </a:xfrm>
          <a:prstGeom prst="line">
            <a:avLst/>
          </a:prstGeom>
          <a:noFill/>
          <a:ln w="9525">
            <a:solidFill>
              <a:srgbClr val="0033CC"/>
            </a:solidFill>
            <a:prstDash val="dash"/>
            <a:round/>
            <a:headEnd/>
            <a:tailEnd type="triangle" w="med" len="med"/>
          </a:ln>
        </p:spPr>
        <p:txBody>
          <a:bodyPr/>
          <a:lstStyle/>
          <a:p>
            <a:endParaRPr lang="en-US"/>
          </a:p>
        </p:txBody>
      </p:sp>
      <p:sp>
        <p:nvSpPr>
          <p:cNvPr id="67608" name="Line 25"/>
          <p:cNvSpPr>
            <a:spLocks noChangeShapeType="1"/>
          </p:cNvSpPr>
          <p:nvPr/>
        </p:nvSpPr>
        <p:spPr bwMode="auto">
          <a:xfrm flipV="1">
            <a:off x="3217863" y="1939925"/>
            <a:ext cx="2646362" cy="2249488"/>
          </a:xfrm>
          <a:prstGeom prst="line">
            <a:avLst/>
          </a:prstGeom>
          <a:noFill/>
          <a:ln w="9525">
            <a:solidFill>
              <a:srgbClr val="0033CC"/>
            </a:solidFill>
            <a:prstDash val="dash"/>
            <a:round/>
            <a:headEnd/>
            <a:tailEnd type="triangle" w="med" len="med"/>
          </a:ln>
        </p:spPr>
        <p:txBody>
          <a:bodyPr/>
          <a:lstStyle/>
          <a:p>
            <a:endParaRPr lang="en-US"/>
          </a:p>
        </p:txBody>
      </p:sp>
      <p:sp>
        <p:nvSpPr>
          <p:cNvPr id="67609" name="Line 26"/>
          <p:cNvSpPr>
            <a:spLocks noChangeShapeType="1"/>
          </p:cNvSpPr>
          <p:nvPr/>
        </p:nvSpPr>
        <p:spPr bwMode="auto">
          <a:xfrm>
            <a:off x="6464300" y="1838325"/>
            <a:ext cx="214313" cy="125413"/>
          </a:xfrm>
          <a:prstGeom prst="line">
            <a:avLst/>
          </a:prstGeom>
          <a:noFill/>
          <a:ln w="9525">
            <a:solidFill>
              <a:schemeClr val="tx1"/>
            </a:solidFill>
            <a:prstDash val="dash"/>
            <a:round/>
            <a:headEnd/>
            <a:tailEnd type="triangle" w="med" len="med"/>
          </a:ln>
        </p:spPr>
        <p:txBody>
          <a:bodyPr/>
          <a:lstStyle/>
          <a:p>
            <a:endParaRPr lang="en-US"/>
          </a:p>
        </p:txBody>
      </p:sp>
      <p:sp>
        <p:nvSpPr>
          <p:cNvPr id="67610" name="Line 27"/>
          <p:cNvSpPr>
            <a:spLocks noChangeShapeType="1"/>
          </p:cNvSpPr>
          <p:nvPr/>
        </p:nvSpPr>
        <p:spPr bwMode="auto">
          <a:xfrm>
            <a:off x="7032625" y="2184400"/>
            <a:ext cx="541338" cy="779463"/>
          </a:xfrm>
          <a:prstGeom prst="line">
            <a:avLst/>
          </a:prstGeom>
          <a:noFill/>
          <a:ln w="9525">
            <a:solidFill>
              <a:schemeClr val="tx1"/>
            </a:solidFill>
            <a:prstDash val="dash"/>
            <a:round/>
            <a:headEnd/>
            <a:tailEnd type="triangle" w="med" len="med"/>
          </a:ln>
        </p:spPr>
        <p:txBody>
          <a:bodyPr/>
          <a:lstStyle/>
          <a:p>
            <a:endParaRPr lang="en-US"/>
          </a:p>
        </p:txBody>
      </p:sp>
      <p:sp>
        <p:nvSpPr>
          <p:cNvPr id="67611" name="Line 28"/>
          <p:cNvSpPr>
            <a:spLocks noChangeShapeType="1"/>
          </p:cNvSpPr>
          <p:nvPr/>
        </p:nvSpPr>
        <p:spPr bwMode="auto">
          <a:xfrm flipH="1">
            <a:off x="6813550" y="2173288"/>
            <a:ext cx="114300" cy="1090612"/>
          </a:xfrm>
          <a:prstGeom prst="line">
            <a:avLst/>
          </a:prstGeom>
          <a:noFill/>
          <a:ln w="9525">
            <a:solidFill>
              <a:schemeClr val="tx1"/>
            </a:solidFill>
            <a:prstDash val="dash"/>
            <a:round/>
            <a:headEnd/>
            <a:tailEnd type="triangle" w="med" len="med"/>
          </a:ln>
        </p:spPr>
        <p:txBody>
          <a:bodyPr/>
          <a:lstStyle/>
          <a:p>
            <a:endParaRPr lang="en-US"/>
          </a:p>
        </p:txBody>
      </p:sp>
      <p:pic>
        <p:nvPicPr>
          <p:cNvPr id="67612" name="Picture 29" descr="j0292020"/>
          <p:cNvPicPr>
            <a:picLocks noChangeAspect="1" noChangeArrowheads="1"/>
          </p:cNvPicPr>
          <p:nvPr/>
        </p:nvPicPr>
        <p:blipFill>
          <a:blip r:embed="rId2"/>
          <a:srcRect/>
          <a:stretch>
            <a:fillRect/>
          </a:stretch>
        </p:blipFill>
        <p:spPr bwMode="auto">
          <a:xfrm>
            <a:off x="2674938" y="1692275"/>
            <a:ext cx="288925" cy="244475"/>
          </a:xfrm>
          <a:prstGeom prst="rect">
            <a:avLst/>
          </a:prstGeom>
          <a:noFill/>
          <a:ln w="9525">
            <a:noFill/>
            <a:miter lim="800000"/>
            <a:headEnd/>
            <a:tailEnd/>
          </a:ln>
        </p:spPr>
      </p:pic>
      <p:pic>
        <p:nvPicPr>
          <p:cNvPr id="67613" name="Picture 30" descr="j0292020"/>
          <p:cNvPicPr>
            <a:picLocks noChangeAspect="1" noChangeArrowheads="1"/>
          </p:cNvPicPr>
          <p:nvPr/>
        </p:nvPicPr>
        <p:blipFill>
          <a:blip r:embed="rId2"/>
          <a:srcRect/>
          <a:stretch>
            <a:fillRect/>
          </a:stretch>
        </p:blipFill>
        <p:spPr bwMode="auto">
          <a:xfrm>
            <a:off x="2622550" y="3222625"/>
            <a:ext cx="288925" cy="244475"/>
          </a:xfrm>
          <a:prstGeom prst="rect">
            <a:avLst/>
          </a:prstGeom>
          <a:noFill/>
          <a:ln w="9525">
            <a:noFill/>
            <a:miter lim="800000"/>
            <a:headEnd/>
            <a:tailEnd/>
          </a:ln>
        </p:spPr>
      </p:pic>
      <p:sp>
        <p:nvSpPr>
          <p:cNvPr id="67614" name="Line 31"/>
          <p:cNvSpPr>
            <a:spLocks noChangeShapeType="1"/>
          </p:cNvSpPr>
          <p:nvPr/>
        </p:nvSpPr>
        <p:spPr bwMode="auto">
          <a:xfrm>
            <a:off x="2930525" y="3355975"/>
            <a:ext cx="615950" cy="60325"/>
          </a:xfrm>
          <a:prstGeom prst="line">
            <a:avLst/>
          </a:prstGeom>
          <a:noFill/>
          <a:ln w="9525">
            <a:solidFill>
              <a:srgbClr val="0033CC"/>
            </a:solidFill>
            <a:prstDash val="dash"/>
            <a:round/>
            <a:headEnd/>
            <a:tailEnd type="triangle" w="med" len="med"/>
          </a:ln>
        </p:spPr>
        <p:txBody>
          <a:bodyPr/>
          <a:lstStyle/>
          <a:p>
            <a:endParaRPr lang="en-US"/>
          </a:p>
        </p:txBody>
      </p:sp>
      <p:sp>
        <p:nvSpPr>
          <p:cNvPr id="67615" name="Line 32"/>
          <p:cNvSpPr>
            <a:spLocks noChangeShapeType="1"/>
          </p:cNvSpPr>
          <p:nvPr/>
        </p:nvSpPr>
        <p:spPr bwMode="auto">
          <a:xfrm flipV="1">
            <a:off x="2916238" y="2070100"/>
            <a:ext cx="1960562" cy="1198563"/>
          </a:xfrm>
          <a:prstGeom prst="line">
            <a:avLst/>
          </a:prstGeom>
          <a:noFill/>
          <a:ln w="9525">
            <a:solidFill>
              <a:srgbClr val="0033CC"/>
            </a:solidFill>
            <a:prstDash val="dash"/>
            <a:round/>
            <a:headEnd/>
            <a:tailEnd type="triangle" w="med" len="med"/>
          </a:ln>
        </p:spPr>
        <p:txBody>
          <a:bodyPr/>
          <a:lstStyle/>
          <a:p>
            <a:endParaRPr lang="en-US"/>
          </a:p>
        </p:txBody>
      </p:sp>
      <p:sp>
        <p:nvSpPr>
          <p:cNvPr id="171041" name="Text Box 33"/>
          <p:cNvSpPr txBox="1">
            <a:spLocks noChangeArrowheads="1"/>
          </p:cNvSpPr>
          <p:nvPr/>
        </p:nvSpPr>
        <p:spPr bwMode="auto">
          <a:xfrm>
            <a:off x="2443163" y="3524250"/>
            <a:ext cx="746125"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Employee</a:t>
            </a:r>
          </a:p>
        </p:txBody>
      </p:sp>
      <p:sp>
        <p:nvSpPr>
          <p:cNvPr id="171042" name="Text Box 34"/>
          <p:cNvSpPr txBox="1">
            <a:spLocks noChangeArrowheads="1"/>
          </p:cNvSpPr>
          <p:nvPr/>
        </p:nvSpPr>
        <p:spPr bwMode="auto">
          <a:xfrm>
            <a:off x="2678113" y="2012950"/>
            <a:ext cx="452437"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User</a:t>
            </a:r>
          </a:p>
        </p:txBody>
      </p:sp>
      <p:sp>
        <p:nvSpPr>
          <p:cNvPr id="67618" name="Line 35"/>
          <p:cNvSpPr>
            <a:spLocks noChangeShapeType="1"/>
          </p:cNvSpPr>
          <p:nvPr/>
        </p:nvSpPr>
        <p:spPr bwMode="auto">
          <a:xfrm>
            <a:off x="3090863" y="1870075"/>
            <a:ext cx="1719262" cy="11113"/>
          </a:xfrm>
          <a:prstGeom prst="line">
            <a:avLst/>
          </a:prstGeom>
          <a:noFill/>
          <a:ln w="9525">
            <a:solidFill>
              <a:schemeClr val="folHlink"/>
            </a:solidFill>
            <a:prstDash val="dash"/>
            <a:round/>
            <a:headEnd/>
            <a:tailEnd type="triangle" w="med" len="med"/>
          </a:ln>
        </p:spPr>
        <p:txBody>
          <a:bodyPr/>
          <a:lstStyle/>
          <a:p>
            <a:endParaRPr lang="en-US"/>
          </a:p>
        </p:txBody>
      </p:sp>
      <p:sp>
        <p:nvSpPr>
          <p:cNvPr id="67619" name="Line 36"/>
          <p:cNvSpPr>
            <a:spLocks noChangeShapeType="1"/>
          </p:cNvSpPr>
          <p:nvPr/>
        </p:nvSpPr>
        <p:spPr bwMode="auto">
          <a:xfrm>
            <a:off x="5522913" y="2005013"/>
            <a:ext cx="1076325" cy="6350"/>
          </a:xfrm>
          <a:prstGeom prst="line">
            <a:avLst/>
          </a:prstGeom>
          <a:noFill/>
          <a:ln w="9525">
            <a:solidFill>
              <a:schemeClr val="tx1"/>
            </a:solidFill>
            <a:prstDash val="dash"/>
            <a:round/>
            <a:headEnd/>
            <a:tailEnd type="triangle" w="med" len="med"/>
          </a:ln>
        </p:spPr>
        <p:txBody>
          <a:bodyPr/>
          <a:lstStyle/>
          <a:p>
            <a:endParaRPr lang="en-US"/>
          </a:p>
        </p:txBody>
      </p:sp>
      <p:sp>
        <p:nvSpPr>
          <p:cNvPr id="67620" name="Line 37"/>
          <p:cNvSpPr>
            <a:spLocks noChangeShapeType="1"/>
          </p:cNvSpPr>
          <p:nvPr/>
        </p:nvSpPr>
        <p:spPr bwMode="auto">
          <a:xfrm flipV="1">
            <a:off x="5202238" y="1665288"/>
            <a:ext cx="0" cy="107950"/>
          </a:xfrm>
          <a:prstGeom prst="line">
            <a:avLst/>
          </a:prstGeom>
          <a:noFill/>
          <a:ln w="9525">
            <a:solidFill>
              <a:schemeClr val="tx1"/>
            </a:solidFill>
            <a:round/>
            <a:headEnd/>
            <a:tailEnd type="triangle" w="med" len="med"/>
          </a:ln>
        </p:spPr>
        <p:txBody>
          <a:bodyPr/>
          <a:lstStyle/>
          <a:p>
            <a:endParaRPr lang="en-US"/>
          </a:p>
        </p:txBody>
      </p:sp>
      <p:sp>
        <p:nvSpPr>
          <p:cNvPr id="67621" name="Oval 38"/>
          <p:cNvSpPr>
            <a:spLocks noChangeArrowheads="1"/>
          </p:cNvSpPr>
          <p:nvPr/>
        </p:nvSpPr>
        <p:spPr bwMode="auto">
          <a:xfrm>
            <a:off x="2374900" y="1427163"/>
            <a:ext cx="1016000" cy="923925"/>
          </a:xfrm>
          <a:prstGeom prst="ellipse">
            <a:avLst/>
          </a:prstGeom>
          <a:noFill/>
          <a:ln w="9525">
            <a:solidFill>
              <a:schemeClr val="tx1"/>
            </a:solidFill>
            <a:prstDash val="dash"/>
            <a:round/>
            <a:headEnd/>
            <a:tailEnd/>
          </a:ln>
        </p:spPr>
        <p:txBody>
          <a:bodyPr wrap="none" anchor="ctr"/>
          <a:lstStyle/>
          <a:p>
            <a:endParaRPr lang="en-GB"/>
          </a:p>
        </p:txBody>
      </p:sp>
      <p:sp>
        <p:nvSpPr>
          <p:cNvPr id="171047" name="Freeform 39"/>
          <p:cNvSpPr>
            <a:spLocks/>
          </p:cNvSpPr>
          <p:nvPr/>
        </p:nvSpPr>
        <p:spPr bwMode="auto">
          <a:xfrm>
            <a:off x="5422900" y="3794125"/>
            <a:ext cx="1581150" cy="90487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1048" name="Oval 40"/>
          <p:cNvSpPr>
            <a:spLocks noChangeArrowheads="1"/>
          </p:cNvSpPr>
          <p:nvPr/>
        </p:nvSpPr>
        <p:spPr bwMode="auto">
          <a:xfrm>
            <a:off x="5821363" y="4075113"/>
            <a:ext cx="427037" cy="2159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49" name="Oval 41"/>
          <p:cNvSpPr>
            <a:spLocks noChangeArrowheads="1"/>
          </p:cNvSpPr>
          <p:nvPr/>
        </p:nvSpPr>
        <p:spPr bwMode="auto">
          <a:xfrm>
            <a:off x="6470650" y="3998913"/>
            <a:ext cx="427038" cy="2159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50" name="Oval 42"/>
          <p:cNvSpPr>
            <a:spLocks noChangeArrowheads="1"/>
          </p:cNvSpPr>
          <p:nvPr/>
        </p:nvSpPr>
        <p:spPr bwMode="auto">
          <a:xfrm>
            <a:off x="6149975" y="4332288"/>
            <a:ext cx="428625" cy="2174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71051" name="Text Box 43"/>
          <p:cNvSpPr txBox="1">
            <a:spLocks noChangeArrowheads="1"/>
          </p:cNvSpPr>
          <p:nvPr/>
        </p:nvSpPr>
        <p:spPr bwMode="auto">
          <a:xfrm>
            <a:off x="7031038" y="4303713"/>
            <a:ext cx="833437"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b="1">
                <a:ea typeface="ＭＳ Ｐゴシック"/>
                <a:cs typeface="ＭＳ Ｐゴシック"/>
              </a:rPr>
              <a:t>The </a:t>
            </a:r>
          </a:p>
          <a:p>
            <a:pPr eaLnBrk="0" hangingPunct="0">
              <a:defRPr/>
            </a:pPr>
            <a:r>
              <a:rPr lang="en-GB" sz="1400" b="1">
                <a:ea typeface="ＭＳ Ｐゴシック"/>
                <a:cs typeface="ＭＳ Ｐゴシック"/>
              </a:rPr>
              <a:t>Internet</a:t>
            </a:r>
          </a:p>
        </p:txBody>
      </p:sp>
      <p:sp>
        <p:nvSpPr>
          <p:cNvPr id="67627" name="Line 44"/>
          <p:cNvSpPr>
            <a:spLocks noChangeShapeType="1"/>
          </p:cNvSpPr>
          <p:nvPr/>
        </p:nvSpPr>
        <p:spPr bwMode="auto">
          <a:xfrm flipH="1">
            <a:off x="6715125" y="3579813"/>
            <a:ext cx="74613" cy="428625"/>
          </a:xfrm>
          <a:prstGeom prst="line">
            <a:avLst/>
          </a:prstGeom>
          <a:noFill/>
          <a:ln w="9525">
            <a:solidFill>
              <a:schemeClr val="tx1"/>
            </a:solidFill>
            <a:prstDash val="dash"/>
            <a:round/>
            <a:headEnd/>
            <a:tailEnd type="triangle" w="med" len="med"/>
          </a:ln>
        </p:spPr>
        <p:txBody>
          <a:bodyPr/>
          <a:lstStyle/>
          <a:p>
            <a:endParaRPr lang="en-US"/>
          </a:p>
        </p:txBody>
      </p:sp>
      <p:sp>
        <p:nvSpPr>
          <p:cNvPr id="67628" name="Line 45"/>
          <p:cNvSpPr>
            <a:spLocks noChangeShapeType="1"/>
          </p:cNvSpPr>
          <p:nvPr/>
        </p:nvSpPr>
        <p:spPr bwMode="auto">
          <a:xfrm flipV="1">
            <a:off x="3144838" y="1555750"/>
            <a:ext cx="1739900" cy="171450"/>
          </a:xfrm>
          <a:prstGeom prst="line">
            <a:avLst/>
          </a:prstGeom>
          <a:noFill/>
          <a:ln w="9525">
            <a:solidFill>
              <a:schemeClr val="folHlink"/>
            </a:solidFill>
            <a:prstDash val="dash"/>
            <a:round/>
            <a:headEnd/>
            <a:tailEnd type="triangle" w="med" len="med"/>
          </a:ln>
        </p:spPr>
        <p:txBody>
          <a:bodyPr/>
          <a:lstStyle/>
          <a:p>
            <a:endParaRPr lang="en-US"/>
          </a:p>
        </p:txBody>
      </p:sp>
      <p:sp>
        <p:nvSpPr>
          <p:cNvPr id="171054" name="Rectangle 46"/>
          <p:cNvSpPr>
            <a:spLocks noChangeArrowheads="1"/>
          </p:cNvSpPr>
          <p:nvPr/>
        </p:nvSpPr>
        <p:spPr bwMode="auto">
          <a:xfrm>
            <a:off x="3097213" y="1981200"/>
            <a:ext cx="641350"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Devices</a:t>
            </a:r>
          </a:p>
        </p:txBody>
      </p:sp>
      <p:sp>
        <p:nvSpPr>
          <p:cNvPr id="171055" name="Rectangle 47"/>
          <p:cNvSpPr>
            <a:spLocks noChangeArrowheads="1"/>
          </p:cNvSpPr>
          <p:nvPr/>
        </p:nvSpPr>
        <p:spPr bwMode="auto">
          <a:xfrm>
            <a:off x="5332413" y="839788"/>
            <a:ext cx="982662" cy="525462"/>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6" name="Rectangle 48"/>
          <p:cNvSpPr>
            <a:spLocks noChangeArrowheads="1"/>
          </p:cNvSpPr>
          <p:nvPr/>
        </p:nvSpPr>
        <p:spPr bwMode="auto">
          <a:xfrm>
            <a:off x="6707188" y="2971800"/>
            <a:ext cx="982662"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7" name="Rectangle 49"/>
          <p:cNvSpPr>
            <a:spLocks noChangeArrowheads="1"/>
          </p:cNvSpPr>
          <p:nvPr/>
        </p:nvSpPr>
        <p:spPr bwMode="auto">
          <a:xfrm>
            <a:off x="4081463" y="3246438"/>
            <a:ext cx="982662" cy="523875"/>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Trusted</a:t>
            </a:r>
          </a:p>
          <a:p>
            <a:pPr algn="ctr" eaLnBrk="0" hangingPunct="0"/>
            <a:r>
              <a:rPr lang="en-GB" sz="1200">
                <a:solidFill>
                  <a:schemeClr val="bg1"/>
                </a:solidFill>
                <a:ea typeface="ＭＳ Ｐゴシック"/>
                <a:cs typeface="ＭＳ Ｐゴシック"/>
              </a:rPr>
              <a:t>Client</a:t>
            </a:r>
          </a:p>
          <a:p>
            <a:pPr algn="ctr" eaLnBrk="0" hangingPunct="0"/>
            <a:r>
              <a:rPr lang="en-GB" sz="1200">
                <a:solidFill>
                  <a:schemeClr val="bg1"/>
                </a:solidFill>
                <a:ea typeface="ＭＳ Ｐゴシック"/>
                <a:cs typeface="ＭＳ Ｐゴシック"/>
              </a:rPr>
              <a:t>Infrastructure</a:t>
            </a:r>
          </a:p>
        </p:txBody>
      </p:sp>
      <p:sp>
        <p:nvSpPr>
          <p:cNvPr id="171058" name="Text Box 50"/>
          <p:cNvSpPr txBox="1">
            <a:spLocks noChangeArrowheads="1"/>
          </p:cNvSpPr>
          <p:nvPr/>
        </p:nvSpPr>
        <p:spPr bwMode="auto">
          <a:xfrm>
            <a:off x="0" y="858838"/>
            <a:ext cx="3879850" cy="39052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buFontTx/>
              <a:buChar char="•"/>
              <a:defRPr/>
            </a:pPr>
            <a:r>
              <a:rPr lang="en-GB">
                <a:ea typeface="ＭＳ Ｐゴシック"/>
                <a:cs typeface="ＭＳ Ｐゴシック"/>
              </a:rPr>
              <a:t> Ensuring that the Infrastructural</a:t>
            </a:r>
          </a:p>
          <a:p>
            <a:pPr eaLnBrk="0" hangingPunct="0">
              <a:defRPr/>
            </a:pPr>
            <a:r>
              <a:rPr lang="en-GB">
                <a:ea typeface="ＭＳ Ｐゴシック"/>
                <a:cs typeface="ＭＳ Ｐゴシック"/>
              </a:rPr>
              <a:t>  IT building blocks of the Enterprise </a:t>
            </a:r>
          </a:p>
          <a:p>
            <a:pPr eaLnBrk="0" hangingPunct="0">
              <a:defRPr/>
            </a:pPr>
            <a:r>
              <a:rPr lang="en-GB">
                <a:ea typeface="ＭＳ Ｐゴシック"/>
                <a:cs typeface="ＭＳ Ｐゴシック"/>
              </a:rPr>
              <a:t>  and the Cloud are </a:t>
            </a:r>
          </a:p>
          <a:p>
            <a:pPr eaLnBrk="0" hangingPunct="0">
              <a:defRPr/>
            </a:pPr>
            <a:r>
              <a:rPr lang="en-GB">
                <a:ea typeface="ＭＳ Ｐゴシック"/>
                <a:cs typeface="ＭＳ Ｐゴシック"/>
              </a:rPr>
              <a:t>  secure, trustworthy</a:t>
            </a:r>
          </a:p>
          <a:p>
            <a:pPr eaLnBrk="0" hangingPunct="0">
              <a:defRPr/>
            </a:pPr>
            <a:r>
              <a:rPr lang="en-GB">
                <a:ea typeface="ＭＳ Ｐゴシック"/>
                <a:cs typeface="ＭＳ Ｐゴシック"/>
              </a:rPr>
              <a:t>  and compliant with</a:t>
            </a:r>
          </a:p>
          <a:p>
            <a:pPr eaLnBrk="0" hangingPunct="0">
              <a:defRPr/>
            </a:pPr>
            <a:r>
              <a:rPr lang="en-GB">
                <a:ea typeface="ＭＳ Ｐゴシック"/>
                <a:cs typeface="ＭＳ Ｐゴシック"/>
              </a:rPr>
              <a:t>  security best practice</a:t>
            </a:r>
          </a:p>
          <a:p>
            <a:pPr eaLnBrk="0" hangingPunct="0">
              <a:defRPr/>
            </a:pPr>
            <a:endParaRPr lang="en-GB">
              <a:ea typeface="ＭＳ Ｐゴシック"/>
              <a:cs typeface="ＭＳ Ｐゴシック"/>
            </a:endParaRPr>
          </a:p>
          <a:p>
            <a:pPr eaLnBrk="0" hangingPunct="0">
              <a:buFontTx/>
              <a:buChar char="•"/>
              <a:defRPr/>
            </a:pPr>
            <a:r>
              <a:rPr lang="en-GB">
                <a:ea typeface="ＭＳ Ｐゴシック"/>
                <a:cs typeface="ＭＳ Ｐゴシック"/>
              </a:rPr>
              <a:t> Trusted </a:t>
            </a:r>
          </a:p>
          <a:p>
            <a:pPr eaLnBrk="0" hangingPunct="0">
              <a:defRPr/>
            </a:pPr>
            <a:r>
              <a:rPr lang="en-GB">
                <a:ea typeface="ＭＳ Ｐゴシック"/>
                <a:cs typeface="ＭＳ Ｐゴシック"/>
              </a:rPr>
              <a:t>  Computing</a:t>
            </a:r>
          </a:p>
          <a:p>
            <a:pPr eaLnBrk="0" hangingPunct="0">
              <a:defRPr/>
            </a:pPr>
            <a:r>
              <a:rPr lang="en-GB">
                <a:ea typeface="ＭＳ Ｐゴシック"/>
                <a:cs typeface="ＭＳ Ｐゴシック"/>
              </a:rPr>
              <a:t>  Group (TCG)</a:t>
            </a:r>
          </a:p>
          <a:p>
            <a:pPr eaLnBrk="0" hangingPunct="0">
              <a:defRPr/>
            </a:pPr>
            <a:r>
              <a:rPr lang="en-GB" sz="1000">
                <a:ea typeface="ＭＳ Ｐゴシック"/>
                <a:cs typeface="ＭＳ Ｐゴシック"/>
                <a:hlinkClick r:id="rId3"/>
              </a:rPr>
              <a:t>/</a:t>
            </a:r>
            <a:r>
              <a:rPr lang="en-GB" sz="1000">
                <a:ea typeface="ＭＳ Ｐゴシック"/>
                <a:cs typeface="ＭＳ Ｐゴシック"/>
              </a:rPr>
              <a:t> </a:t>
            </a:r>
          </a:p>
          <a:p>
            <a:pPr eaLnBrk="0" hangingPunct="0">
              <a:defRPr/>
            </a:pPr>
            <a:endParaRPr lang="en-GB" sz="1000">
              <a:ea typeface="ＭＳ Ｐゴシック"/>
              <a:cs typeface="ＭＳ Ｐゴシック"/>
            </a:endParaRPr>
          </a:p>
          <a:p>
            <a:pPr eaLnBrk="0" hangingPunct="0">
              <a:buFontTx/>
              <a:buChar char="•"/>
              <a:defRPr/>
            </a:pPr>
            <a:r>
              <a:rPr lang="en-GB">
                <a:ea typeface="ＭＳ Ｐゴシック"/>
                <a:cs typeface="ＭＳ Ｐゴシック"/>
              </a:rPr>
              <a:t> Impact of </a:t>
            </a:r>
          </a:p>
          <a:p>
            <a:pPr eaLnBrk="0" hangingPunct="0">
              <a:defRPr/>
            </a:pPr>
            <a:r>
              <a:rPr lang="en-GB">
                <a:ea typeface="ＭＳ Ｐゴシック"/>
                <a:cs typeface="ＭＳ Ｐゴシック"/>
              </a:rPr>
              <a:t>  </a:t>
            </a:r>
            <a:r>
              <a:rPr lang="en-GB" u="sng">
                <a:ea typeface="ＭＳ Ｐゴシック"/>
                <a:cs typeface="ＭＳ Ｐゴシック"/>
              </a:rPr>
              <a:t>Virtualization</a:t>
            </a:r>
            <a:r>
              <a:rPr lang="en-GB">
                <a:solidFill>
                  <a:schemeClr val="accent1"/>
                </a:solidFill>
                <a:ea typeface="ＭＳ Ｐゴシック"/>
                <a:cs typeface="ＭＳ Ｐゴシック"/>
              </a:rPr>
              <a:t> </a:t>
            </a:r>
          </a:p>
          <a:p>
            <a:pPr eaLnBrk="0" hangingPunct="0">
              <a:defRPr/>
            </a:pPr>
            <a:r>
              <a:rPr lang="en-GB" sz="700">
                <a:ea typeface="ＭＳ Ｐゴシック"/>
                <a:cs typeface="ＭＳ Ｐゴシック"/>
              </a:rPr>
              <a:t> </a:t>
            </a:r>
          </a:p>
          <a:p>
            <a:pPr eaLnBrk="0" hangingPunct="0">
              <a:defRPr/>
            </a:pPr>
            <a:endParaRPr lang="en-GB" sz="700">
              <a:ea typeface="ＭＳ Ｐゴシック"/>
              <a:cs typeface="ＭＳ Ｐゴシック"/>
            </a:endParaRPr>
          </a:p>
        </p:txBody>
      </p:sp>
      <p:sp>
        <p:nvSpPr>
          <p:cNvPr id="171059" name="Text Box 51"/>
          <p:cNvSpPr txBox="1">
            <a:spLocks noChangeArrowheads="1"/>
          </p:cNvSpPr>
          <p:nvPr/>
        </p:nvSpPr>
        <p:spPr bwMode="auto">
          <a:xfrm>
            <a:off x="165100" y="4652963"/>
            <a:ext cx="424656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ea typeface="ＭＳ Ｐゴシック"/>
                <a:cs typeface="ＭＳ Ｐゴシック"/>
              </a:rPr>
              <a:t>TCG: </a:t>
            </a:r>
            <a:r>
              <a:rPr lang="en-GB" sz="1600">
                <a:solidFill>
                  <a:schemeClr val="accent1"/>
                </a:solidFill>
                <a:ea typeface="ＭＳ Ｐゴシック"/>
                <a:cs typeface="ＭＳ Ｐゴシック"/>
                <a:hlinkClick r:id="rId3"/>
              </a:rPr>
              <a:t>http://www.trustedcomputinggroup.org</a:t>
            </a:r>
            <a:r>
              <a:rPr lang="en-GB" sz="2400">
                <a:ea typeface="ＭＳ Ｐゴシック"/>
                <a:cs typeface="ＭＳ Ｐゴシック"/>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4" grpId="0" animBg="1"/>
      <p:bldP spid="171055" grpId="0" animBg="1"/>
      <p:bldP spid="171056" grpId="0" animBg="1"/>
      <p:bldP spid="1710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0"/>
          <p:cNvSpPr>
            <a:spLocks noGrp="1" noChangeArrowheads="1"/>
          </p:cNvSpPr>
          <p:nvPr>
            <p:ph type="title" idx="4294967295"/>
          </p:nvPr>
        </p:nvSpPr>
        <p:spPr bwMode="auto">
          <a:xfrm>
            <a:off x="219075" y="0"/>
            <a:ext cx="8915400" cy="857250"/>
          </a:xfrm>
          <a:noFill/>
        </p:spPr>
        <p:txBody>
          <a:bodyPr wrap="square" numCol="1" anchor="b" compatLnSpc="1">
            <a:prstTxWarp prst="textNoShape">
              <a:avLst/>
            </a:prstTxWarp>
          </a:bodyPr>
          <a:lstStyle/>
          <a:p>
            <a:r>
              <a:rPr lang="en-GB" sz="2700" cap="none" smtClean="0"/>
              <a:t>Trusted Infrastructure: Trusted Virtualized Platform</a:t>
            </a:r>
            <a:br>
              <a:rPr lang="en-GB" sz="2700" cap="none" smtClean="0"/>
            </a:br>
            <a:endParaRPr lang="en-GB" sz="2000" i="1" cap="none" smtClean="0"/>
          </a:p>
        </p:txBody>
      </p:sp>
      <p:sp>
        <p:nvSpPr>
          <p:cNvPr id="5" name="AutoShape 5"/>
          <p:cNvSpPr>
            <a:spLocks noChangeAspect="1" noChangeArrowheads="1"/>
          </p:cNvSpPr>
          <p:nvPr/>
        </p:nvSpPr>
        <p:spPr bwMode="auto">
          <a:xfrm>
            <a:off x="1425575" y="2490788"/>
            <a:ext cx="971550" cy="831850"/>
          </a:xfrm>
          <a:prstGeom prst="flowChartAlternateProcess">
            <a:avLst/>
          </a:prstGeom>
          <a:solidFill>
            <a:srgbClr val="00FF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Personal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Environment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Win/Lx/OSX</a:t>
            </a:r>
          </a:p>
        </p:txBody>
      </p:sp>
      <p:sp>
        <p:nvSpPr>
          <p:cNvPr id="6" name="AutoShape 6"/>
          <p:cNvSpPr>
            <a:spLocks noChangeAspect="1" noChangeArrowheads="1"/>
          </p:cNvSpPr>
          <p:nvPr/>
        </p:nvSpPr>
        <p:spPr bwMode="auto">
          <a:xfrm>
            <a:off x="4535488" y="2481263"/>
            <a:ext cx="97155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Corporate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Productivity</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OS</a:t>
            </a:r>
          </a:p>
        </p:txBody>
      </p:sp>
      <p:sp>
        <p:nvSpPr>
          <p:cNvPr id="7" name="AutoShape 4"/>
          <p:cNvSpPr>
            <a:spLocks noChangeAspect="1" noChangeArrowheads="1"/>
          </p:cNvSpPr>
          <p:nvPr/>
        </p:nvSpPr>
        <p:spPr bwMode="auto">
          <a:xfrm>
            <a:off x="3883025" y="2490788"/>
            <a:ext cx="55880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rPr>
              <a:t>Remote</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000" dirty="0">
                <a:solidFill>
                  <a:srgbClr val="000000"/>
                </a:solidFill>
                <a:latin typeface="+mn-lt"/>
              </a:rPr>
              <a:t>IT Mgmt</a:t>
            </a:r>
          </a:p>
        </p:txBody>
      </p:sp>
      <p:sp>
        <p:nvSpPr>
          <p:cNvPr id="8" name="AutoShape 8"/>
          <p:cNvSpPr>
            <a:spLocks noChangeAspect="1" noChangeArrowheads="1"/>
          </p:cNvSpPr>
          <p:nvPr/>
        </p:nvSpPr>
        <p:spPr bwMode="auto">
          <a:xfrm>
            <a:off x="2490788" y="2498725"/>
            <a:ext cx="603250" cy="831850"/>
          </a:xfrm>
          <a:prstGeom prst="flowChartAlternateProcess">
            <a:avLst/>
          </a:prstGeom>
          <a:solidFill>
            <a:srgbClr val="CCFFFF"/>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Home</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Banking</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9" name="AutoShape 6"/>
          <p:cNvSpPr>
            <a:spLocks noChangeAspect="1" noChangeArrowheads="1"/>
          </p:cNvSpPr>
          <p:nvPr/>
        </p:nvSpPr>
        <p:spPr bwMode="auto">
          <a:xfrm>
            <a:off x="5599113" y="2489200"/>
            <a:ext cx="97155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Corporate </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Production</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Environment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OS</a:t>
            </a:r>
          </a:p>
        </p:txBody>
      </p:sp>
      <p:sp>
        <p:nvSpPr>
          <p:cNvPr id="10" name="AutoShape 8"/>
          <p:cNvSpPr>
            <a:spLocks noChangeAspect="1" noChangeArrowheads="1"/>
          </p:cNvSpPr>
          <p:nvPr/>
        </p:nvSpPr>
        <p:spPr bwMode="auto">
          <a:xfrm>
            <a:off x="3186113" y="2498725"/>
            <a:ext cx="603250" cy="830263"/>
          </a:xfrm>
          <a:prstGeom prst="flowChartAlternateProcess">
            <a:avLst/>
          </a:prstGeom>
          <a:solidFill>
            <a:srgbClr val="FFCC99"/>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E-Govt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err="1">
                <a:solidFill>
                  <a:srgbClr val="000000"/>
                </a:solidFill>
                <a:latin typeface="+mn-lt"/>
              </a:rPr>
              <a:t>Intf</a:t>
            </a:r>
            <a:r>
              <a:rPr lang="en-GB" sz="1200" dirty="0">
                <a:solidFill>
                  <a:srgbClr val="000000"/>
                </a:solidFill>
                <a:latin typeface="+mn-lt"/>
              </a:rPr>
              <a: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11" name="AutoShape 8"/>
          <p:cNvSpPr>
            <a:spLocks noChangeAspect="1" noChangeArrowheads="1"/>
          </p:cNvSpPr>
          <p:nvPr/>
        </p:nvSpPr>
        <p:spPr bwMode="auto">
          <a:xfrm>
            <a:off x="6664325" y="2481263"/>
            <a:ext cx="469900" cy="831850"/>
          </a:xfrm>
          <a:prstGeom prst="flowChartAlternateProcess">
            <a:avLst/>
          </a:prstGeom>
          <a:solidFill>
            <a:srgbClr val="FFCC00"/>
          </a:solidFill>
          <a:ln w="9398">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Corp.</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Soft</a:t>
            </a:r>
          </a:p>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solidFill>
                  <a:srgbClr val="000000"/>
                </a:solidFill>
                <a:latin typeface="+mn-lt"/>
              </a:rPr>
              <a:t>Phone</a:t>
            </a:r>
          </a:p>
        </p:txBody>
      </p:sp>
      <p:sp>
        <p:nvSpPr>
          <p:cNvPr id="12" name="AutoShape 7"/>
          <p:cNvSpPr>
            <a:spLocks noChangeAspect="1" noChangeArrowheads="1"/>
          </p:cNvSpPr>
          <p:nvPr/>
        </p:nvSpPr>
        <p:spPr bwMode="auto">
          <a:xfrm>
            <a:off x="1403350" y="3386138"/>
            <a:ext cx="6388100" cy="303212"/>
          </a:xfrm>
          <a:prstGeom prst="flowChartProcess">
            <a:avLst/>
          </a:prstGeom>
          <a:solidFill>
            <a:srgbClr val="2786BB"/>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a:lnSpc>
                <a:spcPct val="92000"/>
              </a:lnSpc>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a:solidFill>
                  <a:schemeClr val="bg1"/>
                </a:solidFill>
                <a:latin typeface="Futura Bk" pitchFamily="34" charset="0"/>
                <a:ea typeface="ＭＳ Ｐゴシック"/>
                <a:cs typeface="ＭＳ Ｐゴシック"/>
              </a:rPr>
              <a:t>Trusted Hypervisor</a:t>
            </a:r>
          </a:p>
        </p:txBody>
      </p:sp>
      <p:sp>
        <p:nvSpPr>
          <p:cNvPr id="68618" name="TextBox 12"/>
          <p:cNvSpPr txBox="1">
            <a:spLocks noChangeArrowheads="1"/>
          </p:cNvSpPr>
          <p:nvPr/>
        </p:nvSpPr>
        <p:spPr bwMode="auto">
          <a:xfrm>
            <a:off x="4211638" y="1374775"/>
            <a:ext cx="3038475" cy="438150"/>
          </a:xfrm>
          <a:prstGeom prst="rect">
            <a:avLst/>
          </a:prstGeom>
          <a:noFill/>
          <a:ln w="9525">
            <a:noFill/>
            <a:miter lim="800000"/>
            <a:headEnd/>
            <a:tailEnd/>
          </a:ln>
        </p:spPr>
        <p:txBody>
          <a:bodyPr wrap="none">
            <a:spAutoFit/>
          </a:bodyPr>
          <a:lstStyle/>
          <a:p>
            <a:r>
              <a:rPr lang="en-GB" sz="1600">
                <a:latin typeface="Futura Bk" pitchFamily="34" charset="0"/>
                <a:ea typeface="ＭＳ Ｐゴシック"/>
                <a:cs typeface="ＭＳ Ｐゴシック"/>
              </a:rPr>
              <a:t>Secure Corporate (Government) </a:t>
            </a:r>
          </a:p>
          <a:p>
            <a:r>
              <a:rPr lang="en-GB" sz="1600">
                <a:latin typeface="Futura Bk" pitchFamily="34" charset="0"/>
                <a:ea typeface="ＭＳ Ｐゴシック"/>
                <a:cs typeface="ＭＳ Ｐゴシック"/>
              </a:rPr>
              <a:t>Client Persona</a:t>
            </a:r>
          </a:p>
        </p:txBody>
      </p:sp>
      <p:sp>
        <p:nvSpPr>
          <p:cNvPr id="68619" name="TextBox 16"/>
          <p:cNvSpPr txBox="1">
            <a:spLocks noChangeArrowheads="1"/>
          </p:cNvSpPr>
          <p:nvPr/>
        </p:nvSpPr>
        <p:spPr bwMode="auto">
          <a:xfrm>
            <a:off x="912813" y="1420813"/>
            <a:ext cx="2195512" cy="622300"/>
          </a:xfrm>
          <a:prstGeom prst="rect">
            <a:avLst/>
          </a:prstGeom>
          <a:noFill/>
          <a:ln w="9525">
            <a:noFill/>
            <a:miter lim="800000"/>
            <a:headEnd/>
            <a:tailEnd/>
          </a:ln>
        </p:spPr>
        <p:txBody>
          <a:bodyPr>
            <a:spAutoFit/>
          </a:bodyPr>
          <a:lstStyle/>
          <a:p>
            <a:r>
              <a:rPr lang="en-GB" sz="1600">
                <a:latin typeface="Futura Bk" pitchFamily="34" charset="0"/>
                <a:ea typeface="ＭＳ Ｐゴシック"/>
                <a:cs typeface="ＭＳ Ｐゴシック"/>
              </a:rPr>
              <a:t>Personal</a:t>
            </a:r>
          </a:p>
          <a:p>
            <a:r>
              <a:rPr lang="en-GB" sz="1600">
                <a:latin typeface="Futura Bk" pitchFamily="34" charset="0"/>
                <a:ea typeface="ＭＳ Ｐゴシック"/>
                <a:cs typeface="ＭＳ Ｐゴシック"/>
              </a:rPr>
              <a:t>Client Persona</a:t>
            </a:r>
          </a:p>
          <a:p>
            <a:endParaRPr lang="en-GB" sz="1600">
              <a:latin typeface="Futura Bk" pitchFamily="34" charset="0"/>
              <a:ea typeface="ＭＳ Ｐゴシック"/>
              <a:cs typeface="ＭＳ Ｐゴシック"/>
            </a:endParaRPr>
          </a:p>
        </p:txBody>
      </p:sp>
      <p:sp>
        <p:nvSpPr>
          <p:cNvPr id="68620" name="TextBox 17"/>
          <p:cNvSpPr txBox="1">
            <a:spLocks noChangeArrowheads="1"/>
          </p:cNvSpPr>
          <p:nvPr/>
        </p:nvSpPr>
        <p:spPr bwMode="auto">
          <a:xfrm>
            <a:off x="4749800" y="4173538"/>
            <a:ext cx="1747838" cy="438150"/>
          </a:xfrm>
          <a:prstGeom prst="rect">
            <a:avLst/>
          </a:prstGeom>
          <a:noFill/>
          <a:ln w="9525">
            <a:noFill/>
            <a:miter lim="800000"/>
            <a:headEnd/>
            <a:tailEnd/>
          </a:ln>
        </p:spPr>
        <p:txBody>
          <a:bodyPr wrap="none">
            <a:spAutoFit/>
          </a:bodyPr>
          <a:lstStyle/>
          <a:p>
            <a:r>
              <a:rPr lang="en-GB" sz="1600">
                <a:latin typeface="Futura Bk" pitchFamily="34" charset="0"/>
                <a:ea typeface="ＭＳ Ｐゴシック"/>
                <a:cs typeface="ＭＳ Ｐゴシック"/>
              </a:rPr>
              <a:t>Trusted Corporate</a:t>
            </a:r>
          </a:p>
          <a:p>
            <a:r>
              <a:rPr lang="en-GB" sz="1600">
                <a:latin typeface="Futura Bk" pitchFamily="34" charset="0"/>
                <a:ea typeface="ＭＳ Ｐゴシック"/>
                <a:cs typeface="ＭＳ Ｐゴシック"/>
              </a:rPr>
              <a:t>Client Appliance</a:t>
            </a:r>
          </a:p>
        </p:txBody>
      </p:sp>
      <p:cxnSp>
        <p:nvCxnSpPr>
          <p:cNvPr id="68621" name="Straight Arrow Connector 20"/>
          <p:cNvCxnSpPr>
            <a:cxnSpLocks noChangeShapeType="1"/>
          </p:cNvCxnSpPr>
          <p:nvPr/>
        </p:nvCxnSpPr>
        <p:spPr bwMode="auto">
          <a:xfrm rot="16200000" flipH="1">
            <a:off x="1517650" y="2173288"/>
            <a:ext cx="514350" cy="12700"/>
          </a:xfrm>
          <a:prstGeom prst="straightConnector1">
            <a:avLst/>
          </a:prstGeom>
          <a:noFill/>
          <a:ln w="34925" algn="ctr">
            <a:solidFill>
              <a:srgbClr val="000000"/>
            </a:solidFill>
            <a:round/>
            <a:headEnd/>
            <a:tailEnd type="triangle" w="med" len="med"/>
          </a:ln>
        </p:spPr>
      </p:cxnSp>
      <p:cxnSp>
        <p:nvCxnSpPr>
          <p:cNvPr id="68622" name="Straight Arrow Connector 22"/>
          <p:cNvCxnSpPr>
            <a:cxnSpLocks noChangeShapeType="1"/>
          </p:cNvCxnSpPr>
          <p:nvPr/>
        </p:nvCxnSpPr>
        <p:spPr bwMode="auto">
          <a:xfrm rot="16200000" flipH="1">
            <a:off x="4759325" y="2174875"/>
            <a:ext cx="514350" cy="12700"/>
          </a:xfrm>
          <a:prstGeom prst="straightConnector1">
            <a:avLst/>
          </a:prstGeom>
          <a:noFill/>
          <a:ln w="34925" algn="ctr">
            <a:solidFill>
              <a:srgbClr val="000000"/>
            </a:solidFill>
            <a:round/>
            <a:headEnd/>
            <a:tailEnd type="triangle" w="med" len="med"/>
          </a:ln>
        </p:spPr>
      </p:cxnSp>
      <p:cxnSp>
        <p:nvCxnSpPr>
          <p:cNvPr id="68623" name="Straight Arrow Connector 23"/>
          <p:cNvCxnSpPr>
            <a:cxnSpLocks noChangeShapeType="1"/>
          </p:cNvCxnSpPr>
          <p:nvPr/>
        </p:nvCxnSpPr>
        <p:spPr bwMode="auto">
          <a:xfrm>
            <a:off x="5119688" y="1995488"/>
            <a:ext cx="1184275" cy="604837"/>
          </a:xfrm>
          <a:prstGeom prst="straightConnector1">
            <a:avLst/>
          </a:prstGeom>
          <a:noFill/>
          <a:ln w="34925" algn="ctr">
            <a:solidFill>
              <a:srgbClr val="000000"/>
            </a:solidFill>
            <a:round/>
            <a:headEnd/>
            <a:tailEnd type="triangle" w="med" len="med"/>
          </a:ln>
        </p:spPr>
      </p:cxnSp>
      <p:cxnSp>
        <p:nvCxnSpPr>
          <p:cNvPr id="68624" name="Straight Arrow Connector 26"/>
          <p:cNvCxnSpPr>
            <a:cxnSpLocks noChangeShapeType="1"/>
          </p:cNvCxnSpPr>
          <p:nvPr/>
        </p:nvCxnSpPr>
        <p:spPr bwMode="auto">
          <a:xfrm rot="10800000" flipV="1">
            <a:off x="4143375" y="2003425"/>
            <a:ext cx="785813" cy="630238"/>
          </a:xfrm>
          <a:prstGeom prst="straightConnector1">
            <a:avLst/>
          </a:prstGeom>
          <a:noFill/>
          <a:ln w="34925" algn="ctr">
            <a:solidFill>
              <a:srgbClr val="000000"/>
            </a:solidFill>
            <a:round/>
            <a:headEnd/>
            <a:tailEnd type="triangle" w="med" len="med"/>
          </a:ln>
        </p:spPr>
      </p:cxnSp>
      <p:sp>
        <p:nvSpPr>
          <p:cNvPr id="68625" name="TextBox 38"/>
          <p:cNvSpPr txBox="1">
            <a:spLocks noChangeArrowheads="1"/>
          </p:cNvSpPr>
          <p:nvPr/>
        </p:nvSpPr>
        <p:spPr bwMode="auto">
          <a:xfrm>
            <a:off x="1193800" y="4171950"/>
            <a:ext cx="3822700" cy="622300"/>
          </a:xfrm>
          <a:prstGeom prst="rect">
            <a:avLst/>
          </a:prstGeom>
          <a:noFill/>
          <a:ln w="9525">
            <a:noFill/>
            <a:miter lim="800000"/>
            <a:headEnd/>
            <a:tailEnd/>
          </a:ln>
        </p:spPr>
        <p:txBody>
          <a:bodyPr>
            <a:spAutoFit/>
          </a:bodyPr>
          <a:lstStyle/>
          <a:p>
            <a:pPr algn="ctr"/>
            <a:r>
              <a:rPr lang="en-GB" sz="1600">
                <a:latin typeface="Futura Bk" pitchFamily="34" charset="0"/>
                <a:ea typeface="ＭＳ Ｐゴシック"/>
                <a:cs typeface="ＭＳ Ｐゴシック"/>
              </a:rPr>
              <a:t>Trusted Personal </a:t>
            </a:r>
          </a:p>
          <a:p>
            <a:pPr algn="ctr"/>
            <a:r>
              <a:rPr lang="en-GB" sz="1600">
                <a:latin typeface="Futura Bk" pitchFamily="34" charset="0"/>
                <a:ea typeface="ＭＳ Ｐゴシック"/>
                <a:cs typeface="ＭＳ Ｐゴシック"/>
              </a:rPr>
              <a:t>Client  Appliances</a:t>
            </a:r>
          </a:p>
          <a:p>
            <a:r>
              <a:rPr lang="en-GB" sz="1600">
                <a:latin typeface="Futura Bk" pitchFamily="34" charset="0"/>
                <a:ea typeface="ＭＳ Ｐゴシック"/>
                <a:cs typeface="ＭＳ Ｐゴシック"/>
              </a:rPr>
              <a:t>online  (banking, egovt) or local (ipod)</a:t>
            </a:r>
          </a:p>
        </p:txBody>
      </p:sp>
      <p:sp>
        <p:nvSpPr>
          <p:cNvPr id="40" name="AutoShape 8"/>
          <p:cNvSpPr>
            <a:spLocks noChangeAspect="1" noChangeArrowheads="1"/>
          </p:cNvSpPr>
          <p:nvPr/>
        </p:nvSpPr>
        <p:spPr bwMode="auto">
          <a:xfrm>
            <a:off x="7280275" y="3151188"/>
            <a:ext cx="73025" cy="131762"/>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41" name="AutoShape 8"/>
          <p:cNvSpPr>
            <a:spLocks noChangeAspect="1" noChangeArrowheads="1"/>
          </p:cNvSpPr>
          <p:nvPr/>
        </p:nvSpPr>
        <p:spPr bwMode="auto">
          <a:xfrm>
            <a:off x="7470775" y="3151188"/>
            <a:ext cx="74613" cy="128587"/>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sp>
        <p:nvSpPr>
          <p:cNvPr id="42" name="AutoShape 8"/>
          <p:cNvSpPr>
            <a:spLocks noChangeAspect="1" noChangeArrowheads="1"/>
          </p:cNvSpPr>
          <p:nvPr/>
        </p:nvSpPr>
        <p:spPr bwMode="auto">
          <a:xfrm>
            <a:off x="7648575" y="3159125"/>
            <a:ext cx="74613" cy="130175"/>
          </a:xfrm>
          <a:prstGeom prst="flowChartAlternateProcess">
            <a:avLst/>
          </a:prstGeom>
          <a:solidFill>
            <a:srgbClr val="3BA0D6"/>
          </a:solidFill>
          <a:ln w="9360">
            <a:solidFill>
              <a:srgbClr val="000000"/>
            </a:solidFill>
            <a:round/>
            <a:headEnd/>
            <a:tailEnd/>
          </a:ln>
          <a:effectLst>
            <a:outerShdw dist="155281" dir="2700000" algn="ctr" rotWithShape="0">
              <a:srgbClr val="808080"/>
            </a:outerShdw>
          </a:effectLst>
        </p:spPr>
        <p:txBody>
          <a:bodyPr wrap="none" lIns="90000" tIns="45000" rIns="90000" bIns="45000" anchor="ctr"/>
          <a:lstStyle/>
          <a:p>
            <a:pPr algn="ctr" defTabSz="457200" fontAlgn="auto">
              <a:lnSpc>
                <a:spcPct val="92000"/>
              </a:lnSpc>
              <a:spcAft>
                <a:spcPts val="0"/>
              </a:spcAft>
              <a:buClr>
                <a:srgbClr val="000000"/>
              </a:buClr>
              <a:buSzPct val="100000"/>
              <a:buFont typeface="Futura Bk"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p:txBody>
      </p:sp>
      <p:cxnSp>
        <p:nvCxnSpPr>
          <p:cNvPr id="68629" name="Straight Arrow Connector 29"/>
          <p:cNvCxnSpPr>
            <a:cxnSpLocks noChangeShapeType="1"/>
          </p:cNvCxnSpPr>
          <p:nvPr/>
        </p:nvCxnSpPr>
        <p:spPr bwMode="auto">
          <a:xfrm rot="16200000" flipV="1">
            <a:off x="2347913" y="3522663"/>
            <a:ext cx="1074737" cy="407987"/>
          </a:xfrm>
          <a:prstGeom prst="straightConnector1">
            <a:avLst/>
          </a:prstGeom>
          <a:noFill/>
          <a:ln w="34925" algn="ctr">
            <a:solidFill>
              <a:srgbClr val="000000"/>
            </a:solidFill>
            <a:round/>
            <a:headEnd/>
            <a:tailEnd type="triangle" w="med" len="med"/>
          </a:ln>
        </p:spPr>
      </p:cxnSp>
      <p:cxnSp>
        <p:nvCxnSpPr>
          <p:cNvPr id="68630" name="Straight Arrow Connector 32"/>
          <p:cNvCxnSpPr>
            <a:cxnSpLocks noChangeShapeType="1"/>
          </p:cNvCxnSpPr>
          <p:nvPr/>
        </p:nvCxnSpPr>
        <p:spPr bwMode="auto">
          <a:xfrm rot="5400000" flipH="1" flipV="1">
            <a:off x="2930525" y="3546476"/>
            <a:ext cx="1089025" cy="311150"/>
          </a:xfrm>
          <a:prstGeom prst="straightConnector1">
            <a:avLst/>
          </a:prstGeom>
          <a:noFill/>
          <a:ln w="34925" algn="ctr">
            <a:solidFill>
              <a:srgbClr val="000000"/>
            </a:solidFill>
            <a:round/>
            <a:headEnd/>
            <a:tailEnd type="triangle" w="med" len="med"/>
          </a:ln>
        </p:spPr>
      </p:cxnSp>
      <p:cxnSp>
        <p:nvCxnSpPr>
          <p:cNvPr id="68631" name="Straight Arrow Connector 35"/>
          <p:cNvCxnSpPr>
            <a:cxnSpLocks noChangeShapeType="1"/>
          </p:cNvCxnSpPr>
          <p:nvPr/>
        </p:nvCxnSpPr>
        <p:spPr bwMode="auto">
          <a:xfrm flipV="1">
            <a:off x="5703888" y="3097213"/>
            <a:ext cx="1309687" cy="1085850"/>
          </a:xfrm>
          <a:prstGeom prst="straightConnector1">
            <a:avLst/>
          </a:prstGeom>
          <a:noFill/>
          <a:ln w="34925" algn="ctr">
            <a:solidFill>
              <a:srgbClr val="000000"/>
            </a:solidFill>
            <a:round/>
            <a:headEnd/>
            <a:tailEnd type="triangle" w="med" len="med"/>
          </a:ln>
        </p:spPr>
      </p:cxnSp>
      <p:sp>
        <p:nvSpPr>
          <p:cNvPr id="68632" name="Text Box 29"/>
          <p:cNvSpPr txBox="1">
            <a:spLocks noChangeArrowheads="1"/>
          </p:cNvSpPr>
          <p:nvPr/>
        </p:nvSpPr>
        <p:spPr bwMode="auto">
          <a:xfrm>
            <a:off x="2152650" y="1420813"/>
            <a:ext cx="1844675" cy="438150"/>
          </a:xfrm>
          <a:prstGeom prst="rect">
            <a:avLst/>
          </a:prstGeom>
          <a:noFill/>
          <a:ln w="19050" algn="ctr">
            <a:noFill/>
            <a:miter lim="800000"/>
            <a:headEnd/>
            <a:tailEnd/>
          </a:ln>
        </p:spPr>
        <p:txBody>
          <a:bodyPr>
            <a:spAutoFit/>
          </a:bodyPr>
          <a:lstStyle/>
          <a:p>
            <a:pPr algn="ctr">
              <a:spcBef>
                <a:spcPct val="50000"/>
              </a:spcBef>
            </a:pPr>
            <a:r>
              <a:rPr lang="en-GB" sz="1600">
                <a:latin typeface="Futura Bk" pitchFamily="34" charset="0"/>
                <a:ea typeface="ＭＳ Ｐゴシック"/>
                <a:cs typeface="ＭＳ Ｐゴシック"/>
              </a:rPr>
              <a:t>Services managed from cloud</a:t>
            </a:r>
          </a:p>
        </p:txBody>
      </p:sp>
      <p:cxnSp>
        <p:nvCxnSpPr>
          <p:cNvPr id="68633" name="Straight Arrow Connector 20"/>
          <p:cNvCxnSpPr>
            <a:cxnSpLocks noChangeShapeType="1"/>
          </p:cNvCxnSpPr>
          <p:nvPr/>
        </p:nvCxnSpPr>
        <p:spPr bwMode="auto">
          <a:xfrm rot="16200000" flipH="1">
            <a:off x="2919413" y="2217738"/>
            <a:ext cx="428625" cy="9525"/>
          </a:xfrm>
          <a:prstGeom prst="straightConnector1">
            <a:avLst/>
          </a:prstGeom>
          <a:noFill/>
          <a:ln w="34925" algn="ctr">
            <a:solidFill>
              <a:srgbClr val="000000"/>
            </a:solidFill>
            <a:round/>
            <a:headEnd/>
            <a:tailEnd type="triangle" w="med" len="med"/>
          </a:ln>
        </p:spPr>
      </p:cxnSp>
      <p:sp>
        <p:nvSpPr>
          <p:cNvPr id="174107" name="Text Box 27"/>
          <p:cNvSpPr txBox="1">
            <a:spLocks noChangeArrowheads="1"/>
          </p:cNvSpPr>
          <p:nvPr/>
        </p:nvSpPr>
        <p:spPr bwMode="auto">
          <a:xfrm>
            <a:off x="349250" y="615950"/>
            <a:ext cx="6310313"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000">
                <a:ea typeface="ＭＳ Ｐゴシック"/>
                <a:cs typeface="ＭＳ Ｐゴシック"/>
              </a:rPr>
              <a:t>HP Labs: Applying Trusted Computing to Virtualization</a:t>
            </a:r>
            <a:endParaRPr lang="en-GB">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139700" y="1027113"/>
            <a:ext cx="7854950" cy="530225"/>
          </a:xfrm>
          <a:prstGeom prst="rect">
            <a:avLst/>
          </a:prstGeom>
          <a:solidFill>
            <a:srgbClr val="000080"/>
          </a:solidFill>
          <a:ln w="9525">
            <a:noFill/>
            <a:miter lim="800000"/>
            <a:headEnd/>
            <a:tailEnd/>
          </a:ln>
        </p:spPr>
        <p:txBody>
          <a:bodyPr wrap="none" anchor="ctr"/>
          <a:lstStyle/>
          <a:p>
            <a:endParaRPr lang="en-GB"/>
          </a:p>
        </p:txBody>
      </p:sp>
      <p:sp>
        <p:nvSpPr>
          <p:cNvPr id="41986"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41987"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chemeClr val="bg1"/>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Impact on Enterprise’s Security Lifecycle Management</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Current Trends, Requirements and Cloud Computing Initiatives</a:t>
            </a:r>
          </a:p>
          <a:p>
            <a:pPr eaLnBrk="1" hangingPunct="1">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Future Directions: related R&amp;D Work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bwMode="auto">
          <a:xfrm>
            <a:off x="238125" y="128588"/>
            <a:ext cx="8375650" cy="715962"/>
          </a:xfrm>
          <a:noFill/>
        </p:spPr>
        <p:txBody>
          <a:bodyPr wrap="square" numCol="1" compatLnSpc="1">
            <a:prstTxWarp prst="textNoShape">
              <a:avLst/>
            </a:prstTxWarp>
          </a:bodyPr>
          <a:lstStyle/>
          <a:p>
            <a:r>
              <a:rPr lang="en-GB" sz="2700" cap="none" smtClean="0"/>
              <a:t>Paradigm Shift: Identities/Personae as “Virtualised Environment” in the Cloud</a:t>
            </a:r>
          </a:p>
        </p:txBody>
      </p:sp>
      <p:sp>
        <p:nvSpPr>
          <p:cNvPr id="176131" name="Rectangle 3"/>
          <p:cNvSpPr>
            <a:spLocks noChangeArrowheads="1"/>
          </p:cNvSpPr>
          <p:nvPr/>
        </p:nvSpPr>
        <p:spPr bwMode="auto">
          <a:xfrm>
            <a:off x="725488" y="2835275"/>
            <a:ext cx="2752725" cy="37465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eaLnBrk="0" hangingPunct="0">
              <a:defRPr/>
            </a:pPr>
            <a:r>
              <a:rPr lang="en-GB">
                <a:solidFill>
                  <a:schemeClr val="bg1"/>
                </a:solidFill>
                <a:ea typeface="ＭＳ Ｐゴシック"/>
                <a:cs typeface="ＭＳ Ｐゴシック"/>
              </a:rPr>
              <a:t>Trusted Hypervisor</a:t>
            </a:r>
          </a:p>
        </p:txBody>
      </p:sp>
      <p:sp>
        <p:nvSpPr>
          <p:cNvPr id="176132" name="Rectangle 4"/>
          <p:cNvSpPr>
            <a:spLocks noChangeArrowheads="1"/>
          </p:cNvSpPr>
          <p:nvPr/>
        </p:nvSpPr>
        <p:spPr bwMode="auto">
          <a:xfrm>
            <a:off x="735013" y="1401763"/>
            <a:ext cx="952500" cy="1363662"/>
          </a:xfrm>
          <a:prstGeom prst="rect">
            <a:avLst/>
          </a:prstGeom>
          <a:solidFill>
            <a:srgbClr val="FFCC99"/>
          </a:solid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176133" name="Rectangle 5"/>
          <p:cNvSpPr>
            <a:spLocks noChangeArrowheads="1"/>
          </p:cNvSpPr>
          <p:nvPr/>
        </p:nvSpPr>
        <p:spPr bwMode="auto">
          <a:xfrm>
            <a:off x="2527300" y="1409700"/>
            <a:ext cx="952500" cy="1335088"/>
          </a:xfrm>
          <a:prstGeom prst="rect">
            <a:avLst/>
          </a:prstGeom>
          <a:solidFill>
            <a:srgbClr val="FFFF99"/>
          </a:solid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en-US"/>
          </a:p>
        </p:txBody>
      </p:sp>
      <p:sp>
        <p:nvSpPr>
          <p:cNvPr id="70661" name="Rectangle 6"/>
          <p:cNvSpPr>
            <a:spLocks noChangeArrowheads="1"/>
          </p:cNvSpPr>
          <p:nvPr/>
        </p:nvSpPr>
        <p:spPr bwMode="auto">
          <a:xfrm>
            <a:off x="574675" y="1314450"/>
            <a:ext cx="3159125" cy="2184400"/>
          </a:xfrm>
          <a:prstGeom prst="rect">
            <a:avLst/>
          </a:prstGeom>
          <a:noFill/>
          <a:ln w="9525">
            <a:solidFill>
              <a:schemeClr val="tx1"/>
            </a:solidFill>
            <a:miter lim="800000"/>
            <a:headEnd/>
            <a:tailEnd/>
          </a:ln>
        </p:spPr>
        <p:txBody>
          <a:bodyPr wrap="none" anchor="ctr"/>
          <a:lstStyle/>
          <a:p>
            <a:endParaRPr lang="en-GB"/>
          </a:p>
        </p:txBody>
      </p:sp>
      <p:sp>
        <p:nvSpPr>
          <p:cNvPr id="176135" name="Text Box 7"/>
          <p:cNvSpPr txBox="1">
            <a:spLocks noChangeArrowheads="1"/>
          </p:cNvSpPr>
          <p:nvPr/>
        </p:nvSpPr>
        <p:spPr bwMode="auto">
          <a:xfrm>
            <a:off x="1246188" y="3402013"/>
            <a:ext cx="2490787"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ea typeface="ＭＳ Ｐゴシック"/>
                <a:cs typeface="ＭＳ Ｐゴシック"/>
              </a:rPr>
              <a:t>End-User Device</a:t>
            </a:r>
          </a:p>
        </p:txBody>
      </p:sp>
      <p:pic>
        <p:nvPicPr>
          <p:cNvPr id="70663" name="Picture 8" descr="j0292020"/>
          <p:cNvPicPr>
            <a:picLocks noChangeAspect="1" noChangeArrowheads="1"/>
          </p:cNvPicPr>
          <p:nvPr/>
        </p:nvPicPr>
        <p:blipFill>
          <a:blip r:embed="rId2"/>
          <a:srcRect/>
          <a:stretch>
            <a:fillRect/>
          </a:stretch>
        </p:blipFill>
        <p:spPr bwMode="auto">
          <a:xfrm>
            <a:off x="260350" y="3241675"/>
            <a:ext cx="963613" cy="685800"/>
          </a:xfrm>
          <a:prstGeom prst="rect">
            <a:avLst/>
          </a:prstGeom>
          <a:noFill/>
          <a:ln w="9525">
            <a:noFill/>
            <a:miter lim="800000"/>
            <a:headEnd/>
            <a:tailEnd/>
          </a:ln>
        </p:spPr>
      </p:pic>
      <p:sp>
        <p:nvSpPr>
          <p:cNvPr id="176137" name="Text Box 9"/>
          <p:cNvSpPr txBox="1">
            <a:spLocks noChangeArrowheads="1"/>
          </p:cNvSpPr>
          <p:nvPr/>
        </p:nvSpPr>
        <p:spPr bwMode="auto">
          <a:xfrm rot="16200000">
            <a:off x="567531" y="1762920"/>
            <a:ext cx="1254125" cy="6397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My Persona 1 +</a:t>
            </a:r>
          </a:p>
          <a:p>
            <a:pPr eaLnBrk="0" hangingPunct="0">
              <a:defRPr/>
            </a:pPr>
            <a:r>
              <a:rPr lang="en-GB" sz="1200">
                <a:ea typeface="ＭＳ Ｐゴシック"/>
                <a:cs typeface="ＭＳ Ｐゴシック"/>
              </a:rPr>
              <a:t>Virtualised </a:t>
            </a:r>
          </a:p>
          <a:p>
            <a:pPr eaLnBrk="0" hangingPunct="0">
              <a:defRPr/>
            </a:pPr>
            <a:r>
              <a:rPr lang="en-GB" sz="1200">
                <a:ea typeface="ＭＳ Ｐゴシック"/>
                <a:cs typeface="ＭＳ Ｐゴシック"/>
              </a:rPr>
              <a:t>Environment 1</a:t>
            </a:r>
          </a:p>
        </p:txBody>
      </p:sp>
      <p:sp>
        <p:nvSpPr>
          <p:cNvPr id="176138" name="Text Box 10"/>
          <p:cNvSpPr txBox="1">
            <a:spLocks noChangeArrowheads="1"/>
          </p:cNvSpPr>
          <p:nvPr/>
        </p:nvSpPr>
        <p:spPr bwMode="auto">
          <a:xfrm rot="16200000">
            <a:off x="2275681" y="1770857"/>
            <a:ext cx="1254125" cy="6397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My Persona 2 +</a:t>
            </a:r>
          </a:p>
          <a:p>
            <a:pPr eaLnBrk="0" hangingPunct="0">
              <a:defRPr/>
            </a:pPr>
            <a:r>
              <a:rPr lang="en-GB" sz="1200">
                <a:ea typeface="ＭＳ Ｐゴシック"/>
                <a:cs typeface="ＭＳ Ｐゴシック"/>
              </a:rPr>
              <a:t>Virtualised </a:t>
            </a:r>
          </a:p>
          <a:p>
            <a:pPr eaLnBrk="0" hangingPunct="0">
              <a:defRPr/>
            </a:pPr>
            <a:r>
              <a:rPr lang="en-GB" sz="1200">
                <a:ea typeface="ＭＳ Ｐゴシック"/>
                <a:cs typeface="ＭＳ Ｐゴシック"/>
              </a:rPr>
              <a:t>Environment 2</a:t>
            </a:r>
          </a:p>
        </p:txBody>
      </p:sp>
      <p:sp>
        <p:nvSpPr>
          <p:cNvPr id="176139" name="Freeform 11"/>
          <p:cNvSpPr>
            <a:spLocks/>
          </p:cNvSpPr>
          <p:nvPr/>
        </p:nvSpPr>
        <p:spPr bwMode="auto">
          <a:xfrm>
            <a:off x="4187825" y="1141413"/>
            <a:ext cx="4505325" cy="2662237"/>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76140" name="Oval 12"/>
          <p:cNvSpPr>
            <a:spLocks noChangeArrowheads="1"/>
          </p:cNvSpPr>
          <p:nvPr/>
        </p:nvSpPr>
        <p:spPr bwMode="auto">
          <a:xfrm>
            <a:off x="4957763" y="1754188"/>
            <a:ext cx="1527175" cy="550862"/>
          </a:xfrm>
          <a:prstGeom prst="ellipse">
            <a:avLst/>
          </a:prstGeom>
          <a:solidFill>
            <a:srgbClr val="FFFF99"/>
          </a:solidFill>
          <a:ln w="9525">
            <a:noFill/>
            <a:round/>
            <a:headEnd/>
            <a:tailEnd/>
          </a:ln>
          <a:effectLst>
            <a:prstShdw prst="shdw17" dist="17961" dir="2700000">
              <a:srgbClr val="99995C"/>
            </a:prstShdw>
          </a:effectLst>
        </p:spPr>
        <p:txBody>
          <a:bodyPr wrap="none" anchor="ctr"/>
          <a:lstStyle/>
          <a:p>
            <a:pPr algn="ctr" eaLnBrk="0" hangingPunct="0"/>
            <a:r>
              <a:rPr lang="en-GB" sz="2400">
                <a:ea typeface="ＭＳ Ｐゴシック"/>
                <a:cs typeface="ＭＳ Ｐゴシック"/>
              </a:rPr>
              <a:t>Bank</a:t>
            </a:r>
          </a:p>
        </p:txBody>
      </p:sp>
      <p:sp>
        <p:nvSpPr>
          <p:cNvPr id="176141" name="Oval 13"/>
          <p:cNvSpPr>
            <a:spLocks noChangeArrowheads="1"/>
          </p:cNvSpPr>
          <p:nvPr/>
        </p:nvSpPr>
        <p:spPr bwMode="auto">
          <a:xfrm>
            <a:off x="5100638" y="2589213"/>
            <a:ext cx="2159000" cy="882650"/>
          </a:xfrm>
          <a:prstGeom prst="ellipse">
            <a:avLst/>
          </a:prstGeom>
          <a:solidFill>
            <a:srgbClr val="FFCC99"/>
          </a:solidFill>
          <a:ln w="9525">
            <a:noFill/>
            <a:round/>
            <a:headEnd/>
            <a:tailEnd/>
          </a:ln>
          <a:effectLst>
            <a:prstShdw prst="shdw17" dist="17961" dir="2700000">
              <a:srgbClr val="997A5C"/>
            </a:prstShdw>
          </a:effectLst>
        </p:spPr>
        <p:txBody>
          <a:bodyPr wrap="none" anchor="ctr"/>
          <a:lstStyle/>
          <a:p>
            <a:pPr algn="ctr" eaLnBrk="0" hangingPunct="0"/>
            <a:r>
              <a:rPr lang="en-GB">
                <a:ea typeface="ＭＳ Ｐゴシック"/>
                <a:cs typeface="ＭＳ Ｐゴシック"/>
              </a:rPr>
              <a:t>Gaming</a:t>
            </a:r>
          </a:p>
          <a:p>
            <a:pPr algn="ctr" eaLnBrk="0" hangingPunct="0"/>
            <a:r>
              <a:rPr lang="en-GB">
                <a:ea typeface="ＭＳ Ｐゴシック"/>
                <a:cs typeface="ＭＳ Ｐゴシック"/>
              </a:rPr>
              <a:t>Community</a:t>
            </a:r>
          </a:p>
          <a:p>
            <a:pPr algn="ctr" eaLnBrk="0" hangingPunct="0"/>
            <a:r>
              <a:rPr lang="en-GB">
                <a:ea typeface="ＭＳ Ｐゴシック"/>
                <a:cs typeface="ＭＳ Ｐゴシック"/>
              </a:rPr>
              <a:t>Services</a:t>
            </a:r>
          </a:p>
        </p:txBody>
      </p:sp>
      <p:sp>
        <p:nvSpPr>
          <p:cNvPr id="176142" name="Oval 14"/>
          <p:cNvSpPr>
            <a:spLocks noChangeArrowheads="1"/>
          </p:cNvSpPr>
          <p:nvPr/>
        </p:nvSpPr>
        <p:spPr bwMode="auto">
          <a:xfrm>
            <a:off x="6921500" y="2152650"/>
            <a:ext cx="1527175" cy="55086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2400">
                <a:ea typeface="ＭＳ Ｐゴシック"/>
                <a:cs typeface="ＭＳ Ｐゴシック"/>
              </a:rPr>
              <a:t>…</a:t>
            </a:r>
          </a:p>
        </p:txBody>
      </p:sp>
      <p:sp>
        <p:nvSpPr>
          <p:cNvPr id="176143" name="Freeform 15"/>
          <p:cNvSpPr>
            <a:spLocks/>
          </p:cNvSpPr>
          <p:nvPr/>
        </p:nvSpPr>
        <p:spPr bwMode="auto">
          <a:xfrm>
            <a:off x="1998663" y="989013"/>
            <a:ext cx="4741862" cy="1966912"/>
          </a:xfrm>
          <a:custGeom>
            <a:avLst/>
            <a:gdLst>
              <a:gd name="T0" fmla="*/ 2147483647 w 2987"/>
              <a:gd name="T1" fmla="*/ 2147483647 h 1651"/>
              <a:gd name="T2" fmla="*/ 2147483647 w 2987"/>
              <a:gd name="T3" fmla="*/ 2147483647 h 1651"/>
              <a:gd name="T4" fmla="*/ 2147483647 w 2987"/>
              <a:gd name="T5" fmla="*/ 2147483647 h 1651"/>
              <a:gd name="T6" fmla="*/ 2147483647 w 2987"/>
              <a:gd name="T7" fmla="*/ 0 h 1651"/>
              <a:gd name="T8" fmla="*/ 0 w 2987"/>
              <a:gd name="T9" fmla="*/ 2147483647 h 1651"/>
              <a:gd name="T10" fmla="*/ 2147483647 w 2987"/>
              <a:gd name="T11" fmla="*/ 2147483647 h 1651"/>
              <a:gd name="T12" fmla="*/ 2147483647 w 2987"/>
              <a:gd name="T13" fmla="*/ 2147483647 h 1651"/>
              <a:gd name="T14" fmla="*/ 2147483647 w 2987"/>
              <a:gd name="T15" fmla="*/ 2147483647 h 1651"/>
              <a:gd name="T16" fmla="*/ 2147483647 w 2987"/>
              <a:gd name="T17" fmla="*/ 2147483647 h 1651"/>
              <a:gd name="T18" fmla="*/ 2147483647 w 2987"/>
              <a:gd name="T19" fmla="*/ 2147483647 h 1651"/>
              <a:gd name="T20" fmla="*/ 2147483647 w 2987"/>
              <a:gd name="T21" fmla="*/ 2147483647 h 1651"/>
              <a:gd name="T22" fmla="*/ 2147483647 w 2987"/>
              <a:gd name="T23" fmla="*/ 2147483647 h 1651"/>
              <a:gd name="T24" fmla="*/ 2147483647 w 2987"/>
              <a:gd name="T25" fmla="*/ 2147483647 h 1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7"/>
              <a:gd name="T40" fmla="*/ 0 h 1651"/>
              <a:gd name="T41" fmla="*/ 2987 w 2987"/>
              <a:gd name="T42" fmla="*/ 1651 h 16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7" h="1651">
                <a:moveTo>
                  <a:pt x="2987" y="796"/>
                </a:moveTo>
                <a:lnTo>
                  <a:pt x="2435" y="392"/>
                </a:lnTo>
                <a:lnTo>
                  <a:pt x="1651" y="167"/>
                </a:lnTo>
                <a:lnTo>
                  <a:pt x="528" y="0"/>
                </a:lnTo>
                <a:lnTo>
                  <a:pt x="0" y="404"/>
                </a:lnTo>
                <a:lnTo>
                  <a:pt x="166" y="1301"/>
                </a:lnTo>
                <a:lnTo>
                  <a:pt x="487" y="1651"/>
                </a:lnTo>
                <a:lnTo>
                  <a:pt x="1324" y="1497"/>
                </a:lnTo>
                <a:cubicBezTo>
                  <a:pt x="1769" y="1184"/>
                  <a:pt x="1641" y="1118"/>
                  <a:pt x="1924" y="1158"/>
                </a:cubicBezTo>
                <a:cubicBezTo>
                  <a:pt x="1936" y="1164"/>
                  <a:pt x="1947" y="1171"/>
                  <a:pt x="1959" y="1176"/>
                </a:cubicBezTo>
                <a:cubicBezTo>
                  <a:pt x="1973" y="1181"/>
                  <a:pt x="2001" y="1188"/>
                  <a:pt x="2001" y="1188"/>
                </a:cubicBezTo>
                <a:lnTo>
                  <a:pt x="2731" y="1230"/>
                </a:lnTo>
                <a:lnTo>
                  <a:pt x="2987" y="796"/>
                </a:lnTo>
                <a:close/>
              </a:path>
            </a:pathLst>
          </a:custGeom>
          <a:noFill/>
          <a:ln w="38100" cap="flat" cmpd="sng">
            <a:solidFill>
              <a:srgbClr val="B4011B"/>
            </a:solidFill>
            <a:prstDash val="sysDot"/>
            <a:round/>
            <a:headEnd type="none" w="med" len="med"/>
            <a:tailEnd type="none" w="med" len="med"/>
          </a:ln>
        </p:spPr>
        <p:txBody>
          <a:bodyPr/>
          <a:lstStyle/>
          <a:p>
            <a:endParaRPr lang="en-US"/>
          </a:p>
        </p:txBody>
      </p:sp>
      <p:sp>
        <p:nvSpPr>
          <p:cNvPr id="176144" name="Text Box 16"/>
          <p:cNvSpPr txBox="1">
            <a:spLocks noChangeArrowheads="1"/>
          </p:cNvSpPr>
          <p:nvPr/>
        </p:nvSpPr>
        <p:spPr bwMode="auto">
          <a:xfrm>
            <a:off x="436563" y="4268788"/>
            <a:ext cx="184150" cy="3429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endParaRPr lang="en-GB" sz="2400">
              <a:ea typeface="ＭＳ Ｐゴシック"/>
              <a:cs typeface="ＭＳ Ｐゴシック"/>
            </a:endParaRPr>
          </a:p>
        </p:txBody>
      </p:sp>
      <p:sp>
        <p:nvSpPr>
          <p:cNvPr id="176145" name="Text Box 17"/>
          <p:cNvSpPr txBox="1">
            <a:spLocks noChangeArrowheads="1"/>
          </p:cNvSpPr>
          <p:nvPr/>
        </p:nvSpPr>
        <p:spPr bwMode="auto">
          <a:xfrm>
            <a:off x="274638" y="3862388"/>
            <a:ext cx="7821612" cy="12017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600">
                <a:latin typeface="Futura Bk" pitchFamily="34" charset="0"/>
                <a:ea typeface="ＭＳ Ｐゴシック"/>
                <a:cs typeface="ＭＳ Ｐゴシック"/>
              </a:rPr>
              <a:t>Using Virtualization to push Control from the Cloud/Service back to the Client Platform</a:t>
            </a:r>
          </a:p>
          <a:p>
            <a:pPr eaLnBrk="0" hangingPunct="0">
              <a:lnSpc>
                <a:spcPct val="50000"/>
              </a:lnSpc>
              <a:defRPr/>
            </a:pPr>
            <a:endParaRPr lang="en-GB" sz="1600">
              <a:latin typeface="Futura Bk" pitchFamily="34" charset="0"/>
              <a:ea typeface="ＭＳ Ｐゴシック"/>
              <a:cs typeface="ＭＳ Ｐゴシック"/>
            </a:endParaRPr>
          </a:p>
          <a:p>
            <a:pPr eaLnBrk="0" hangingPunct="0">
              <a:lnSpc>
                <a:spcPct val="90000"/>
              </a:lnSpc>
              <a:buFontTx/>
              <a:buChar char="•"/>
              <a:defRPr/>
            </a:pPr>
            <a:r>
              <a:rPr lang="en-GB" sz="1200">
                <a:solidFill>
                  <a:srgbClr val="000099"/>
                </a:solidFill>
                <a:latin typeface="Futura Bk" pitchFamily="34" charset="0"/>
                <a:ea typeface="ＭＳ Ｐゴシック"/>
                <a:cs typeface="ＭＳ Ｐゴシック"/>
              </a:rPr>
              <a:t>User’s Persona is defined by the Service Interaction Context </a:t>
            </a:r>
          </a:p>
          <a:p>
            <a:pPr eaLnBrk="0" hangingPunct="0">
              <a:buFontTx/>
              <a:buChar char="•"/>
              <a:defRPr/>
            </a:pPr>
            <a:r>
              <a:rPr lang="en-GB" sz="1200">
                <a:solidFill>
                  <a:srgbClr val="000099"/>
                </a:solidFill>
                <a:latin typeface="Futura Bk" pitchFamily="34" charset="0"/>
                <a:ea typeface="ＭＳ Ｐゴシック"/>
                <a:cs typeface="ＭＳ Ｐゴシック"/>
              </a:rPr>
              <a:t>User’s Persona &amp; Identity are “tight” to the Virtualised Environment</a:t>
            </a:r>
          </a:p>
          <a:p>
            <a:pPr eaLnBrk="0" hangingPunct="0">
              <a:buFontTx/>
              <a:buChar char="•"/>
              <a:defRPr/>
            </a:pPr>
            <a:r>
              <a:rPr lang="en-GB" sz="1200">
                <a:solidFill>
                  <a:srgbClr val="000099"/>
                </a:solidFill>
                <a:latin typeface="Futura Bk" pitchFamily="34" charset="0"/>
                <a:ea typeface="ＭＳ Ｐゴシック"/>
                <a:cs typeface="ＭＳ Ｐゴシック"/>
              </a:rPr>
              <a:t>Persona defined by User or by Service Provider</a:t>
            </a:r>
          </a:p>
          <a:p>
            <a:pPr eaLnBrk="0" hangingPunct="0">
              <a:buFontTx/>
              <a:buChar char="•"/>
              <a:defRPr/>
            </a:pPr>
            <a:r>
              <a:rPr lang="en-GB" sz="1200">
                <a:solidFill>
                  <a:srgbClr val="000099"/>
                </a:solidFill>
                <a:latin typeface="Futura Bk" pitchFamily="34" charset="0"/>
                <a:ea typeface="ＭＳ Ｐゴシック"/>
                <a:cs typeface="ＭＳ Ｐゴシック"/>
              </a:rPr>
              <a:t>Potential Mutual attestation of Platforms and Integrity</a:t>
            </a:r>
            <a:r>
              <a:rPr lang="en-GB" sz="1400">
                <a:solidFill>
                  <a:srgbClr val="000099"/>
                </a:solidFill>
                <a:latin typeface="Futura Bk" pitchFamily="34" charset="0"/>
                <a:ea typeface="ＭＳ Ｐゴシック"/>
                <a:cs typeface="ＭＳ Ｐゴシック"/>
              </a:rPr>
              <a:t> </a:t>
            </a:r>
          </a:p>
        </p:txBody>
      </p:sp>
      <p:sp>
        <p:nvSpPr>
          <p:cNvPr id="105490" name="Text Box 18"/>
          <p:cNvSpPr txBox="1">
            <a:spLocks noChangeArrowheads="1"/>
          </p:cNvSpPr>
          <p:nvPr/>
        </p:nvSpPr>
        <p:spPr bwMode="auto">
          <a:xfrm>
            <a:off x="4116388" y="925513"/>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a:t>Trusted </a:t>
            </a:r>
          </a:p>
          <a:p>
            <a:pPr>
              <a:defRPr/>
            </a:pPr>
            <a:r>
              <a:rPr lang="en-GB"/>
              <a:t>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1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6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6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61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P spid="176133" grpId="0" animBg="1"/>
      <p:bldP spid="176137" grpId="0"/>
      <p:bldP spid="176138" grpId="0"/>
      <p:bldP spid="176140" grpId="0" animBg="1"/>
      <p:bldP spid="176141" grpId="0" animBg="1"/>
      <p:bldP spid="176143" grpId="0" animBg="1"/>
      <p:bldP spid="10549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bwMode="auto">
          <a:noFill/>
        </p:spPr>
        <p:txBody>
          <a:bodyPr wrap="square" numCol="1" anchor="b" compatLnSpc="1">
            <a:prstTxWarp prst="textNoShape">
              <a:avLst/>
            </a:prstTxWarp>
          </a:bodyPr>
          <a:lstStyle/>
          <a:p>
            <a:r>
              <a:rPr lang="en-GB" sz="2700" cap="none" smtClean="0"/>
              <a:t>Specifiable, Manageable and Attestable Virtualization Layer</a:t>
            </a:r>
          </a:p>
        </p:txBody>
      </p:sp>
      <p:sp>
        <p:nvSpPr>
          <p:cNvPr id="71682" name="Rectangle 3"/>
          <p:cNvSpPr>
            <a:spLocks noGrp="1" noChangeArrowheads="1"/>
          </p:cNvSpPr>
          <p:nvPr>
            <p:ph type="body" idx="4294967295"/>
          </p:nvPr>
        </p:nvSpPr>
        <p:spPr>
          <a:xfrm>
            <a:off x="0" y="1085850"/>
            <a:ext cx="8743950" cy="3773488"/>
          </a:xfrm>
        </p:spPr>
        <p:txBody>
          <a:bodyPr/>
          <a:lstStyle/>
          <a:p>
            <a:pPr marL="228600" indent="-228600">
              <a:buFont typeface="Futura Bk" pitchFamily="34" charset="0"/>
              <a:buNone/>
            </a:pPr>
            <a:r>
              <a:rPr lang="en-GB" sz="1800" smtClean="0"/>
              <a:t>Leverage Trusted Computing technology for Increased Assurance</a:t>
            </a:r>
            <a:endParaRPr lang="en-GB" sz="1600" smtClean="0"/>
          </a:p>
          <a:p>
            <a:pPr marL="228600" indent="-228600">
              <a:lnSpc>
                <a:spcPct val="60000"/>
              </a:lnSpc>
              <a:buFont typeface="Futura Bk" pitchFamily="34" charset="0"/>
              <a:buNone/>
            </a:pPr>
            <a:endParaRPr lang="en-GB" sz="1600" smtClean="0">
              <a:solidFill>
                <a:schemeClr val="accent1"/>
              </a:solidFill>
            </a:endParaRPr>
          </a:p>
          <a:p>
            <a:pPr marL="228600" indent="-228600">
              <a:lnSpc>
                <a:spcPct val="60000"/>
              </a:lnSpc>
              <a:buFont typeface="Futura Bk" pitchFamily="34" charset="0"/>
              <a:buNone/>
            </a:pPr>
            <a:r>
              <a:rPr lang="en-GB" sz="1600" smtClean="0">
                <a:solidFill>
                  <a:schemeClr val="accent1"/>
                </a:solidFill>
              </a:rPr>
              <a:t>  </a:t>
            </a:r>
            <a:r>
              <a:rPr lang="en-GB" sz="1600" smtClean="0">
                <a:solidFill>
                  <a:schemeClr val="accent1"/>
                </a:solidFill>
                <a:sym typeface="Wingdings" pitchFamily="2" charset="2"/>
              </a:rPr>
              <a:t>  </a:t>
            </a:r>
            <a:r>
              <a:rPr lang="en-GB" sz="1600" smtClean="0">
                <a:solidFill>
                  <a:schemeClr val="accent1"/>
                </a:solidFill>
              </a:rPr>
              <a:t>Enabling remote attestation of Invariant Security   </a:t>
            </a:r>
          </a:p>
          <a:p>
            <a:pPr marL="228600" indent="-228600">
              <a:lnSpc>
                <a:spcPct val="60000"/>
              </a:lnSpc>
              <a:buFont typeface="Futura Bk" pitchFamily="34" charset="0"/>
              <a:buNone/>
            </a:pPr>
            <a:r>
              <a:rPr lang="en-GB" sz="1600" smtClean="0">
                <a:solidFill>
                  <a:schemeClr val="accent1"/>
                </a:solidFill>
              </a:rPr>
              <a:t>       Properties implemented in the Trusted Virtualization Layer</a:t>
            </a:r>
          </a:p>
          <a:p>
            <a:pPr marL="228600" indent="-228600"/>
            <a:endParaRPr lang="en-GB" sz="1600" smtClean="0">
              <a:solidFill>
                <a:schemeClr val="accent1"/>
              </a:solidFill>
            </a:endParaRPr>
          </a:p>
        </p:txBody>
      </p:sp>
      <p:grpSp>
        <p:nvGrpSpPr>
          <p:cNvPr id="71683" name="Group 5"/>
          <p:cNvGrpSpPr>
            <a:grpSpLocks/>
          </p:cNvGrpSpPr>
          <p:nvPr/>
        </p:nvGrpSpPr>
        <p:grpSpPr bwMode="auto">
          <a:xfrm>
            <a:off x="2466975" y="2832100"/>
            <a:ext cx="1387475" cy="790575"/>
            <a:chOff x="1214" y="1823"/>
            <a:chExt cx="1064" cy="992"/>
          </a:xfrm>
        </p:grpSpPr>
        <p:grpSp>
          <p:nvGrpSpPr>
            <p:cNvPr id="71715" name="Group 6"/>
            <p:cNvGrpSpPr>
              <a:grpSpLocks/>
            </p:cNvGrpSpPr>
            <p:nvPr/>
          </p:nvGrpSpPr>
          <p:grpSpPr bwMode="auto">
            <a:xfrm>
              <a:off x="1214" y="1823"/>
              <a:ext cx="1064" cy="982"/>
              <a:chOff x="1214" y="1823"/>
              <a:chExt cx="1064" cy="982"/>
            </a:xfrm>
          </p:grpSpPr>
          <p:sp>
            <p:nvSpPr>
              <p:cNvPr id="71718" name="Text Box 9"/>
              <p:cNvSpPr txBox="1">
                <a:spLocks noChangeArrowheads="1"/>
              </p:cNvSpPr>
              <p:nvPr/>
            </p:nvSpPr>
            <p:spPr bwMode="auto">
              <a:xfrm>
                <a:off x="1231" y="1823"/>
                <a:ext cx="1047" cy="982"/>
              </a:xfrm>
              <a:prstGeom prst="rect">
                <a:avLst/>
              </a:prstGeom>
              <a:solidFill>
                <a:srgbClr val="CCFFCC"/>
              </a:solidFill>
              <a:ln w="25400">
                <a:solidFill>
                  <a:schemeClr val="tx1"/>
                </a:solidFill>
                <a:miter lim="800000"/>
                <a:headEnd/>
                <a:tailEnd type="none" w="lg" len="sm"/>
              </a:ln>
            </p:spPr>
            <p:txBody>
              <a:bodyPr tIns="91440" bIns="91440" anchor="ctr" anchorCtr="1"/>
              <a:lstStyle/>
              <a:p>
                <a:pPr algn="ctr"/>
                <a:endParaRPr lang="en-GB" sz="1200">
                  <a:latin typeface="Futura Bk" pitchFamily="34" charset="0"/>
                  <a:ea typeface="ＭＳ Ｐゴシック"/>
                  <a:cs typeface="Arial" charset="0"/>
                </a:endParaRPr>
              </a:p>
            </p:txBody>
          </p:sp>
          <p:sp>
            <p:nvSpPr>
              <p:cNvPr id="71719" name="Text Box 8"/>
              <p:cNvSpPr txBox="1">
                <a:spLocks noChangeArrowheads="1"/>
              </p:cNvSpPr>
              <p:nvPr/>
            </p:nvSpPr>
            <p:spPr bwMode="auto">
              <a:xfrm>
                <a:off x="1214" y="1884"/>
                <a:ext cx="1010" cy="216"/>
              </a:xfrm>
              <a:prstGeom prst="rect">
                <a:avLst/>
              </a:prstGeom>
              <a:noFill/>
              <a:ln w="19050" algn="ctr">
                <a:noFill/>
                <a:miter lim="800000"/>
                <a:headEnd/>
                <a:tailEnd/>
              </a:ln>
            </p:spPr>
            <p:txBody>
              <a:bodyPr wrap="none">
                <a:spAutoFit/>
              </a:bodyPr>
              <a:lstStyle/>
              <a:p>
                <a:r>
                  <a:rPr lang="en-GB" sz="900">
                    <a:latin typeface="Futura Bk" pitchFamily="34" charset="0"/>
                    <a:ea typeface="ＭＳ Ｐゴシック"/>
                    <a:cs typeface="ＭＳ Ｐゴシック"/>
                  </a:rPr>
                  <a:t>Trusted Virtual Platform</a:t>
                </a:r>
              </a:p>
            </p:txBody>
          </p:sp>
          <p:sp>
            <p:nvSpPr>
              <p:cNvPr id="71720" name="Text Box 9"/>
              <p:cNvSpPr txBox="1">
                <a:spLocks noChangeArrowheads="1"/>
              </p:cNvSpPr>
              <p:nvPr/>
            </p:nvSpPr>
            <p:spPr bwMode="auto">
              <a:xfrm>
                <a:off x="1231" y="2353"/>
                <a:ext cx="531" cy="317"/>
              </a:xfrm>
              <a:prstGeom prst="rect">
                <a:avLst/>
              </a:prstGeom>
              <a:noFill/>
              <a:ln w="19050" algn="ctr">
                <a:noFill/>
                <a:miter lim="800000"/>
                <a:headEnd/>
                <a:tailEnd/>
              </a:ln>
            </p:spPr>
            <p:txBody>
              <a:bodyPr wrap="none">
                <a:spAutoFit/>
              </a:bodyPr>
              <a:lstStyle/>
              <a:p>
                <a:pPr algn="ctr"/>
                <a:r>
                  <a:rPr lang="en-GB" sz="800">
                    <a:latin typeface="Futura Bk" pitchFamily="34" charset="0"/>
                    <a:ea typeface="ＭＳ Ｐゴシック"/>
                    <a:cs typeface="ＭＳ Ｐゴシック"/>
                  </a:rPr>
                  <a:t>Banking</a:t>
                </a:r>
                <a:br>
                  <a:rPr lang="en-GB" sz="800">
                    <a:latin typeface="Futura Bk" pitchFamily="34" charset="0"/>
                    <a:ea typeface="ＭＳ Ｐゴシック"/>
                    <a:cs typeface="ＭＳ Ｐゴシック"/>
                  </a:rPr>
                </a:br>
                <a:r>
                  <a:rPr lang="en-GB" sz="800">
                    <a:latin typeface="Futura Bk" pitchFamily="34" charset="0"/>
                    <a:ea typeface="ＭＳ Ｐゴシック"/>
                    <a:cs typeface="ＭＳ Ｐゴシック"/>
                  </a:rPr>
                  <a:t>Application</a:t>
                </a:r>
              </a:p>
            </p:txBody>
          </p:sp>
          <p:sp>
            <p:nvSpPr>
              <p:cNvPr id="71721" name="Text Box 10"/>
              <p:cNvSpPr txBox="1">
                <a:spLocks noChangeArrowheads="1"/>
              </p:cNvSpPr>
              <p:nvPr/>
            </p:nvSpPr>
            <p:spPr bwMode="auto">
              <a:xfrm>
                <a:off x="1848" y="2609"/>
                <a:ext cx="300" cy="187"/>
              </a:xfrm>
              <a:prstGeom prst="rect">
                <a:avLst/>
              </a:prstGeom>
              <a:noFill/>
              <a:ln w="19050" algn="ctr">
                <a:noFill/>
                <a:miter lim="800000"/>
                <a:headEnd/>
                <a:tailEnd/>
              </a:ln>
            </p:spPr>
            <p:txBody>
              <a:bodyPr wrap="none">
                <a:spAutoFit/>
              </a:bodyPr>
              <a:lstStyle/>
              <a:p>
                <a:r>
                  <a:rPr lang="en-GB" sz="700">
                    <a:latin typeface="Futura Bk" pitchFamily="34" charset="0"/>
                    <a:ea typeface="ＭＳ Ｐゴシック"/>
                    <a:cs typeface="ＭＳ Ｐゴシック"/>
                  </a:rPr>
                  <a:t>vTPM</a:t>
                </a:r>
              </a:p>
            </p:txBody>
          </p:sp>
        </p:grpSp>
        <p:sp>
          <p:nvSpPr>
            <p:cNvPr id="71716" name="Rectangle 11"/>
            <p:cNvSpPr>
              <a:spLocks noChangeArrowheads="1"/>
            </p:cNvSpPr>
            <p:nvPr/>
          </p:nvSpPr>
          <p:spPr bwMode="auto">
            <a:xfrm>
              <a:off x="1235" y="2279"/>
              <a:ext cx="156" cy="364"/>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sp>
          <p:nvSpPr>
            <p:cNvPr id="71717" name="Rectangle 12"/>
            <p:cNvSpPr>
              <a:spLocks noChangeArrowheads="1"/>
            </p:cNvSpPr>
            <p:nvPr/>
          </p:nvSpPr>
          <p:spPr bwMode="auto">
            <a:xfrm>
              <a:off x="1757" y="2452"/>
              <a:ext cx="156" cy="363"/>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grpSp>
      <p:grpSp>
        <p:nvGrpSpPr>
          <p:cNvPr id="71684" name="Group 13"/>
          <p:cNvGrpSpPr>
            <a:grpSpLocks/>
          </p:cNvGrpSpPr>
          <p:nvPr/>
        </p:nvGrpSpPr>
        <p:grpSpPr bwMode="auto">
          <a:xfrm>
            <a:off x="4164013" y="2832100"/>
            <a:ext cx="1387475" cy="788988"/>
            <a:chOff x="1215" y="1823"/>
            <a:chExt cx="1063" cy="992"/>
          </a:xfrm>
        </p:grpSpPr>
        <p:grpSp>
          <p:nvGrpSpPr>
            <p:cNvPr id="71708" name="Group 14"/>
            <p:cNvGrpSpPr>
              <a:grpSpLocks/>
            </p:cNvGrpSpPr>
            <p:nvPr/>
          </p:nvGrpSpPr>
          <p:grpSpPr bwMode="auto">
            <a:xfrm>
              <a:off x="1215" y="1823"/>
              <a:ext cx="1063" cy="982"/>
              <a:chOff x="1215" y="1823"/>
              <a:chExt cx="1063" cy="982"/>
            </a:xfrm>
          </p:grpSpPr>
          <p:sp>
            <p:nvSpPr>
              <p:cNvPr id="71711" name="Text Box 9"/>
              <p:cNvSpPr txBox="1">
                <a:spLocks noChangeArrowheads="1"/>
              </p:cNvSpPr>
              <p:nvPr/>
            </p:nvSpPr>
            <p:spPr bwMode="auto">
              <a:xfrm>
                <a:off x="1231" y="1823"/>
                <a:ext cx="1047" cy="982"/>
              </a:xfrm>
              <a:prstGeom prst="rect">
                <a:avLst/>
              </a:prstGeom>
              <a:solidFill>
                <a:srgbClr val="FFFF99"/>
              </a:solidFill>
              <a:ln w="25400">
                <a:solidFill>
                  <a:schemeClr val="tx1"/>
                </a:solidFill>
                <a:miter lim="800000"/>
                <a:headEnd/>
                <a:tailEnd type="none" w="lg" len="sm"/>
              </a:ln>
            </p:spPr>
            <p:txBody>
              <a:bodyPr tIns="91440" bIns="91440" anchor="ctr" anchorCtr="1"/>
              <a:lstStyle/>
              <a:p>
                <a:pPr algn="ctr"/>
                <a:endParaRPr lang="en-GB" sz="1200">
                  <a:latin typeface="Futura Bk" pitchFamily="34" charset="0"/>
                  <a:ea typeface="ＭＳ Ｐゴシック"/>
                  <a:cs typeface="Arial" charset="0"/>
                </a:endParaRPr>
              </a:p>
            </p:txBody>
          </p:sp>
          <p:sp>
            <p:nvSpPr>
              <p:cNvPr id="71712" name="Text Box 16"/>
              <p:cNvSpPr txBox="1">
                <a:spLocks noChangeArrowheads="1"/>
              </p:cNvSpPr>
              <p:nvPr/>
            </p:nvSpPr>
            <p:spPr bwMode="auto">
              <a:xfrm>
                <a:off x="1215" y="1884"/>
                <a:ext cx="1009" cy="216"/>
              </a:xfrm>
              <a:prstGeom prst="rect">
                <a:avLst/>
              </a:prstGeom>
              <a:noFill/>
              <a:ln w="19050" algn="ctr">
                <a:noFill/>
                <a:miter lim="800000"/>
                <a:headEnd/>
                <a:tailEnd/>
              </a:ln>
            </p:spPr>
            <p:txBody>
              <a:bodyPr wrap="none">
                <a:spAutoFit/>
              </a:bodyPr>
              <a:lstStyle/>
              <a:p>
                <a:r>
                  <a:rPr lang="en-GB" sz="900">
                    <a:latin typeface="Futura Bk" pitchFamily="34" charset="0"/>
                    <a:ea typeface="ＭＳ Ｐゴシック"/>
                    <a:cs typeface="ＭＳ Ｐゴシック"/>
                  </a:rPr>
                  <a:t>Trusted Virtual Platform</a:t>
                </a:r>
              </a:p>
            </p:txBody>
          </p:sp>
          <p:sp>
            <p:nvSpPr>
              <p:cNvPr id="71713" name="Text Box 17"/>
              <p:cNvSpPr txBox="1">
                <a:spLocks noChangeArrowheads="1"/>
              </p:cNvSpPr>
              <p:nvPr/>
            </p:nvSpPr>
            <p:spPr bwMode="auto">
              <a:xfrm>
                <a:off x="1231" y="2353"/>
                <a:ext cx="530" cy="317"/>
              </a:xfrm>
              <a:prstGeom prst="rect">
                <a:avLst/>
              </a:prstGeom>
              <a:noFill/>
              <a:ln w="19050" algn="ctr">
                <a:noFill/>
                <a:miter lim="800000"/>
                <a:headEnd/>
                <a:tailEnd/>
              </a:ln>
            </p:spPr>
            <p:txBody>
              <a:bodyPr wrap="none">
                <a:spAutoFit/>
              </a:bodyPr>
              <a:lstStyle/>
              <a:p>
                <a:pPr algn="ctr"/>
                <a:r>
                  <a:rPr lang="en-GB" sz="800">
                    <a:latin typeface="Futura Bk" pitchFamily="34" charset="0"/>
                    <a:ea typeface="ＭＳ Ｐゴシック"/>
                    <a:cs typeface="ＭＳ Ｐゴシック"/>
                  </a:rPr>
                  <a:t>Gaming</a:t>
                </a:r>
                <a:br>
                  <a:rPr lang="en-GB" sz="800">
                    <a:latin typeface="Futura Bk" pitchFamily="34" charset="0"/>
                    <a:ea typeface="ＭＳ Ｐゴシック"/>
                    <a:cs typeface="ＭＳ Ｐゴシック"/>
                  </a:rPr>
                </a:br>
                <a:r>
                  <a:rPr lang="en-GB" sz="800">
                    <a:latin typeface="Futura Bk" pitchFamily="34" charset="0"/>
                    <a:ea typeface="ＭＳ Ｐゴシック"/>
                    <a:cs typeface="ＭＳ Ｐゴシック"/>
                  </a:rPr>
                  <a:t>Application</a:t>
                </a:r>
              </a:p>
            </p:txBody>
          </p:sp>
          <p:sp>
            <p:nvSpPr>
              <p:cNvPr id="71714" name="Text Box 18"/>
              <p:cNvSpPr txBox="1">
                <a:spLocks noChangeArrowheads="1"/>
              </p:cNvSpPr>
              <p:nvPr/>
            </p:nvSpPr>
            <p:spPr bwMode="auto">
              <a:xfrm>
                <a:off x="1849" y="2609"/>
                <a:ext cx="299" cy="187"/>
              </a:xfrm>
              <a:prstGeom prst="rect">
                <a:avLst/>
              </a:prstGeom>
              <a:noFill/>
              <a:ln w="19050" algn="ctr">
                <a:noFill/>
                <a:miter lim="800000"/>
                <a:headEnd/>
                <a:tailEnd/>
              </a:ln>
            </p:spPr>
            <p:txBody>
              <a:bodyPr wrap="none">
                <a:spAutoFit/>
              </a:bodyPr>
              <a:lstStyle/>
              <a:p>
                <a:r>
                  <a:rPr lang="en-GB" sz="700">
                    <a:latin typeface="Futura Bk" pitchFamily="34" charset="0"/>
                    <a:ea typeface="ＭＳ Ｐゴシック"/>
                    <a:cs typeface="ＭＳ Ｐゴシック"/>
                  </a:rPr>
                  <a:t>vTPM</a:t>
                </a:r>
              </a:p>
            </p:txBody>
          </p:sp>
        </p:grpSp>
        <p:sp>
          <p:nvSpPr>
            <p:cNvPr id="71709" name="Rectangle 19"/>
            <p:cNvSpPr>
              <a:spLocks noChangeArrowheads="1"/>
            </p:cNvSpPr>
            <p:nvPr/>
          </p:nvSpPr>
          <p:spPr bwMode="auto">
            <a:xfrm>
              <a:off x="1234" y="2279"/>
              <a:ext cx="156" cy="364"/>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sp>
          <p:nvSpPr>
            <p:cNvPr id="71710" name="Rectangle 20"/>
            <p:cNvSpPr>
              <a:spLocks noChangeArrowheads="1"/>
            </p:cNvSpPr>
            <p:nvPr/>
          </p:nvSpPr>
          <p:spPr bwMode="auto">
            <a:xfrm>
              <a:off x="1757" y="2452"/>
              <a:ext cx="156" cy="363"/>
            </a:xfrm>
            <a:prstGeom prst="rect">
              <a:avLst/>
            </a:prstGeom>
            <a:noFill/>
            <a:ln w="19050" algn="ctr">
              <a:solidFill>
                <a:srgbClr val="000000"/>
              </a:solidFill>
              <a:miter lim="800000"/>
              <a:headEnd/>
              <a:tailEnd/>
            </a:ln>
          </p:spPr>
          <p:txBody>
            <a:bodyPr wrap="none" anchor="ctr">
              <a:spAutoFit/>
            </a:bodyPr>
            <a:lstStyle/>
            <a:p>
              <a:endParaRPr lang="en-GB">
                <a:latin typeface="Futura Bk" pitchFamily="34" charset="0"/>
                <a:ea typeface="ＭＳ Ｐゴシック"/>
                <a:cs typeface="ＭＳ Ｐゴシック"/>
              </a:endParaRPr>
            </a:p>
          </p:txBody>
        </p:sp>
      </p:grpSp>
      <p:sp>
        <p:nvSpPr>
          <p:cNvPr id="71685" name="Text Box 6"/>
          <p:cNvSpPr txBox="1">
            <a:spLocks noChangeArrowheads="1"/>
          </p:cNvSpPr>
          <p:nvPr/>
        </p:nvSpPr>
        <p:spPr bwMode="auto">
          <a:xfrm>
            <a:off x="1270000" y="4144963"/>
            <a:ext cx="5284788" cy="352425"/>
          </a:xfrm>
          <a:prstGeom prst="rect">
            <a:avLst/>
          </a:prstGeom>
          <a:noFill/>
          <a:ln w="25400">
            <a:solidFill>
              <a:srgbClr val="FFFF00"/>
            </a:solidFill>
            <a:miter lim="800000"/>
            <a:headEnd/>
            <a:tailEnd type="none" w="lg" len="sm"/>
          </a:ln>
        </p:spPr>
        <p:txBody>
          <a:bodyPr tIns="91440" bIns="91440"/>
          <a:lstStyle/>
          <a:p>
            <a:pPr algn="ctr"/>
            <a:endParaRPr lang="en-GB" sz="1400">
              <a:latin typeface="Futura Bk" pitchFamily="34" charset="0"/>
              <a:ea typeface="ＭＳ Ｐゴシック"/>
              <a:cs typeface="Arial" charset="0"/>
            </a:endParaRPr>
          </a:p>
        </p:txBody>
      </p:sp>
      <p:sp>
        <p:nvSpPr>
          <p:cNvPr id="71686" name="Text Box 8"/>
          <p:cNvSpPr txBox="1">
            <a:spLocks noChangeArrowheads="1"/>
          </p:cNvSpPr>
          <p:nvPr/>
        </p:nvSpPr>
        <p:spPr bwMode="auto">
          <a:xfrm>
            <a:off x="1271588" y="3798888"/>
            <a:ext cx="5284787" cy="352425"/>
          </a:xfrm>
          <a:prstGeom prst="rect">
            <a:avLst/>
          </a:prstGeom>
          <a:noFill/>
          <a:ln w="25400">
            <a:solidFill>
              <a:srgbClr val="FFFF00"/>
            </a:solidFill>
            <a:miter lim="800000"/>
            <a:headEnd/>
            <a:tailEnd type="none" w="lg" len="sm"/>
          </a:ln>
        </p:spPr>
        <p:txBody>
          <a:bodyPr tIns="91440" bIns="91440"/>
          <a:lstStyle/>
          <a:p>
            <a:pPr algn="ctr"/>
            <a:endParaRPr lang="en-GB" sz="1400">
              <a:latin typeface="Futura Bk" pitchFamily="34" charset="0"/>
              <a:ea typeface="ＭＳ Ｐゴシック"/>
              <a:cs typeface="Arial" charset="0"/>
            </a:endParaRPr>
          </a:p>
        </p:txBody>
      </p:sp>
      <p:sp>
        <p:nvSpPr>
          <p:cNvPr id="71687" name="Text Box 9"/>
          <p:cNvSpPr txBox="1">
            <a:spLocks noChangeArrowheads="1"/>
          </p:cNvSpPr>
          <p:nvPr/>
        </p:nvSpPr>
        <p:spPr bwMode="auto">
          <a:xfrm>
            <a:off x="1268413" y="2828925"/>
            <a:ext cx="936625" cy="781050"/>
          </a:xfrm>
          <a:prstGeom prst="rect">
            <a:avLst/>
          </a:prstGeom>
          <a:solidFill>
            <a:srgbClr val="FF6600"/>
          </a:solidFill>
          <a:ln w="25400">
            <a:solidFill>
              <a:schemeClr val="tx1"/>
            </a:solidFill>
            <a:miter lim="800000"/>
            <a:headEnd/>
            <a:tailEnd type="none" w="lg" len="sm"/>
          </a:ln>
        </p:spPr>
        <p:txBody>
          <a:bodyPr tIns="91440" bIns="91440" anchor="ctr" anchorCtr="1"/>
          <a:lstStyle/>
          <a:p>
            <a:pPr algn="ctr"/>
            <a:r>
              <a:rPr lang="en-US" sz="1000">
                <a:latin typeface="Futura Bk" pitchFamily="34" charset="0"/>
                <a:ea typeface="ＭＳ Ｐゴシック"/>
                <a:cs typeface="Arial" charset="0"/>
              </a:rPr>
              <a:t>Management</a:t>
            </a:r>
          </a:p>
          <a:p>
            <a:pPr algn="ctr"/>
            <a:r>
              <a:rPr lang="en-US" sz="1000">
                <a:latin typeface="Futura Bk" pitchFamily="34" charset="0"/>
                <a:ea typeface="ＭＳ Ｐゴシック"/>
                <a:cs typeface="Arial" charset="0"/>
              </a:rPr>
              <a:t>Domain</a:t>
            </a:r>
            <a:endParaRPr lang="en-GB" sz="1000">
              <a:latin typeface="Futura Bk" pitchFamily="34" charset="0"/>
              <a:ea typeface="ＭＳ Ｐゴシック"/>
              <a:cs typeface="Arial" charset="0"/>
            </a:endParaRPr>
          </a:p>
        </p:txBody>
      </p:sp>
      <p:sp>
        <p:nvSpPr>
          <p:cNvPr id="71688" name="Text Box 10"/>
          <p:cNvSpPr txBox="1">
            <a:spLocks noChangeArrowheads="1"/>
          </p:cNvSpPr>
          <p:nvPr/>
        </p:nvSpPr>
        <p:spPr bwMode="auto">
          <a:xfrm>
            <a:off x="1260475" y="3622675"/>
            <a:ext cx="5299075" cy="182563"/>
          </a:xfrm>
          <a:prstGeom prst="rect">
            <a:avLst/>
          </a:prstGeom>
          <a:solidFill>
            <a:srgbClr val="FFFF00"/>
          </a:solidFill>
          <a:ln w="9525">
            <a:noFill/>
            <a:miter lim="800000"/>
            <a:headEnd/>
            <a:tailEnd/>
          </a:ln>
        </p:spPr>
        <p:txBody>
          <a:bodyPr>
            <a:spAutoFit/>
          </a:bodyPr>
          <a:lstStyle/>
          <a:p>
            <a:pPr algn="ctr"/>
            <a:r>
              <a:rPr lang="en-US" sz="1000">
                <a:solidFill>
                  <a:schemeClr val="hlink"/>
                </a:solidFill>
                <a:latin typeface="Futura Bk" pitchFamily="34" charset="0"/>
                <a:ea typeface="ＭＳ Ｐゴシック"/>
                <a:cs typeface="Arial" charset="0"/>
              </a:rPr>
              <a:t>Trusted Infrastructure Interface (TII)</a:t>
            </a:r>
          </a:p>
        </p:txBody>
      </p:sp>
      <p:grpSp>
        <p:nvGrpSpPr>
          <p:cNvPr id="71689" name="Group 16"/>
          <p:cNvGrpSpPr>
            <a:grpSpLocks/>
          </p:cNvGrpSpPr>
          <p:nvPr/>
        </p:nvGrpSpPr>
        <p:grpSpPr bwMode="auto">
          <a:xfrm>
            <a:off x="6043613" y="4376738"/>
            <a:ext cx="896937" cy="242887"/>
            <a:chOff x="2593" y="3622"/>
            <a:chExt cx="395" cy="238"/>
          </a:xfrm>
        </p:grpSpPr>
        <p:pic>
          <p:nvPicPr>
            <p:cNvPr id="71706" name="Picture 17" descr="chip"/>
            <p:cNvPicPr>
              <a:picLocks noChangeAspect="1" noChangeArrowheads="1"/>
            </p:cNvPicPr>
            <p:nvPr/>
          </p:nvPicPr>
          <p:blipFill>
            <a:blip r:embed="rId3"/>
            <a:srcRect/>
            <a:stretch>
              <a:fillRect/>
            </a:stretch>
          </p:blipFill>
          <p:spPr bwMode="auto">
            <a:xfrm>
              <a:off x="2614" y="3622"/>
              <a:ext cx="327" cy="229"/>
            </a:xfrm>
            <a:prstGeom prst="rect">
              <a:avLst/>
            </a:prstGeom>
            <a:noFill/>
            <a:ln w="9525">
              <a:noFill/>
              <a:miter lim="800000"/>
              <a:headEnd/>
              <a:tailEnd/>
            </a:ln>
          </p:spPr>
        </p:pic>
        <p:sp>
          <p:nvSpPr>
            <p:cNvPr id="71707" name="Text Box 18"/>
            <p:cNvSpPr txBox="1">
              <a:spLocks noChangeArrowheads="1"/>
            </p:cNvSpPr>
            <p:nvPr/>
          </p:nvSpPr>
          <p:spPr bwMode="auto">
            <a:xfrm>
              <a:off x="2593" y="3679"/>
              <a:ext cx="395" cy="181"/>
            </a:xfrm>
            <a:prstGeom prst="rect">
              <a:avLst/>
            </a:prstGeom>
            <a:noFill/>
            <a:ln w="9525">
              <a:noFill/>
              <a:miter lim="800000"/>
              <a:headEnd/>
              <a:tailEnd/>
            </a:ln>
          </p:spPr>
          <p:txBody>
            <a:bodyPr>
              <a:spAutoFit/>
            </a:bodyPr>
            <a:lstStyle/>
            <a:p>
              <a:pPr algn="ctr"/>
              <a:r>
                <a:rPr lang="en-US" sz="1000" b="1">
                  <a:solidFill>
                    <a:srgbClr val="FFFF00"/>
                  </a:solidFill>
                  <a:latin typeface="Futura Bk" pitchFamily="34" charset="0"/>
                  <a:ea typeface="ＭＳ Ｐゴシック"/>
                  <a:cs typeface="Arial" charset="0"/>
                </a:rPr>
                <a:t>TPM</a:t>
              </a:r>
            </a:p>
          </p:txBody>
        </p:sp>
      </p:grpSp>
      <p:sp>
        <p:nvSpPr>
          <p:cNvPr id="71690" name="Text Box 25"/>
          <p:cNvSpPr txBox="1">
            <a:spLocks noChangeArrowheads="1"/>
          </p:cNvSpPr>
          <p:nvPr/>
        </p:nvSpPr>
        <p:spPr bwMode="auto">
          <a:xfrm>
            <a:off x="3446463" y="4235450"/>
            <a:ext cx="696912" cy="182563"/>
          </a:xfrm>
          <a:prstGeom prst="rect">
            <a:avLst/>
          </a:prstGeom>
          <a:noFill/>
          <a:ln w="9525">
            <a:noFill/>
            <a:miter lim="800000"/>
            <a:headEnd/>
            <a:tailEnd/>
          </a:ln>
        </p:spPr>
        <p:txBody>
          <a:bodyPr wrap="none">
            <a:spAutoFit/>
          </a:bodyPr>
          <a:lstStyle/>
          <a:p>
            <a:r>
              <a:rPr lang="en-US" sz="1000">
                <a:latin typeface="Futura Bk" pitchFamily="34" charset="0"/>
                <a:ea typeface="ＭＳ Ｐゴシック"/>
                <a:cs typeface="Arial" charset="0"/>
              </a:rPr>
              <a:t>Firmware</a:t>
            </a:r>
          </a:p>
        </p:txBody>
      </p:sp>
      <p:pic>
        <p:nvPicPr>
          <p:cNvPr id="71691" name="Picture 26" descr="xenlogo"/>
          <p:cNvPicPr>
            <a:picLocks noChangeAspect="1" noChangeArrowheads="1"/>
          </p:cNvPicPr>
          <p:nvPr/>
        </p:nvPicPr>
        <p:blipFill>
          <a:blip r:embed="rId4"/>
          <a:srcRect/>
          <a:stretch>
            <a:fillRect/>
          </a:stretch>
        </p:blipFill>
        <p:spPr bwMode="auto">
          <a:xfrm>
            <a:off x="3332163" y="3829050"/>
            <a:ext cx="1016000" cy="293688"/>
          </a:xfrm>
          <a:prstGeom prst="rect">
            <a:avLst/>
          </a:prstGeom>
          <a:noFill/>
          <a:ln w="9525">
            <a:noFill/>
            <a:miter lim="800000"/>
            <a:headEnd/>
            <a:tailEnd/>
          </a:ln>
        </p:spPr>
      </p:pic>
      <p:sp>
        <p:nvSpPr>
          <p:cNvPr id="71692" name="Rectangle 27"/>
          <p:cNvSpPr>
            <a:spLocks noChangeArrowheads="1"/>
          </p:cNvSpPr>
          <p:nvPr/>
        </p:nvSpPr>
        <p:spPr bwMode="auto">
          <a:xfrm>
            <a:off x="7165975" y="3865563"/>
            <a:ext cx="622300" cy="477837"/>
          </a:xfrm>
          <a:prstGeom prst="rect">
            <a:avLst/>
          </a:prstGeom>
          <a:noFill/>
          <a:ln w="25400">
            <a:noFill/>
            <a:miter lim="800000"/>
            <a:headEnd/>
            <a:tailEnd/>
          </a:ln>
        </p:spPr>
        <p:txBody>
          <a:bodyPr wrap="none" lIns="90000" tIns="90000" rIns="90000" bIns="90000">
            <a:spAutoFit/>
          </a:bodyPr>
          <a:lstStyle/>
          <a:p>
            <a:r>
              <a:rPr lang="en-GB" sz="1000">
                <a:latin typeface="Futura Bk" pitchFamily="34" charset="0"/>
                <a:ea typeface="ＭＳ Ｐゴシック"/>
                <a:cs typeface="Arial" charset="0"/>
              </a:rPr>
              <a:t>Physical</a:t>
            </a:r>
          </a:p>
          <a:p>
            <a:r>
              <a:rPr lang="en-GB" sz="1000">
                <a:latin typeface="Futura Bk" pitchFamily="34" charset="0"/>
                <a:ea typeface="ＭＳ Ｐゴシック"/>
                <a:cs typeface="Arial" charset="0"/>
              </a:rPr>
              <a:t>Platform</a:t>
            </a:r>
          </a:p>
          <a:p>
            <a:r>
              <a:rPr lang="en-GB" sz="1000">
                <a:latin typeface="Futura Bk" pitchFamily="34" charset="0"/>
                <a:ea typeface="ＭＳ Ｐゴシック"/>
                <a:cs typeface="Arial" charset="0"/>
              </a:rPr>
              <a:t>Identity</a:t>
            </a:r>
            <a:endParaRPr lang="en-US" sz="1000">
              <a:latin typeface="Futura Bk" pitchFamily="34" charset="0"/>
              <a:ea typeface="ＭＳ Ｐゴシック"/>
              <a:cs typeface="Arial" charset="0"/>
            </a:endParaRPr>
          </a:p>
        </p:txBody>
      </p:sp>
      <p:pic>
        <p:nvPicPr>
          <p:cNvPr id="71693" name="Picture 29" descr="lock"/>
          <p:cNvPicPr>
            <a:picLocks noChangeAspect="1" noChangeArrowheads="1"/>
          </p:cNvPicPr>
          <p:nvPr/>
        </p:nvPicPr>
        <p:blipFill>
          <a:blip r:embed="rId5"/>
          <a:srcRect/>
          <a:stretch>
            <a:fillRect/>
          </a:stretch>
        </p:blipFill>
        <p:spPr bwMode="auto">
          <a:xfrm>
            <a:off x="4795838" y="3443288"/>
            <a:ext cx="261937" cy="190500"/>
          </a:xfrm>
          <a:prstGeom prst="rect">
            <a:avLst/>
          </a:prstGeom>
          <a:noFill/>
          <a:ln w="9525">
            <a:noFill/>
            <a:miter lim="800000"/>
            <a:headEnd/>
            <a:tailEnd/>
          </a:ln>
        </p:spPr>
      </p:pic>
      <p:pic>
        <p:nvPicPr>
          <p:cNvPr id="71694" name="Picture 30" descr="chain"/>
          <p:cNvPicPr>
            <a:picLocks noChangeAspect="1" noChangeArrowheads="1"/>
          </p:cNvPicPr>
          <p:nvPr/>
        </p:nvPicPr>
        <p:blipFill>
          <a:blip r:embed="rId6"/>
          <a:srcRect/>
          <a:stretch>
            <a:fillRect/>
          </a:stretch>
        </p:blipFill>
        <p:spPr bwMode="auto">
          <a:xfrm rot="-6859038">
            <a:off x="5653088" y="3660775"/>
            <a:ext cx="612775" cy="1063625"/>
          </a:xfrm>
          <a:prstGeom prst="rect">
            <a:avLst/>
          </a:prstGeom>
          <a:noFill/>
          <a:ln w="9525">
            <a:noFill/>
            <a:miter lim="800000"/>
            <a:headEnd/>
            <a:tailEnd/>
          </a:ln>
        </p:spPr>
      </p:pic>
      <p:cxnSp>
        <p:nvCxnSpPr>
          <p:cNvPr id="71695" name="AutoShape 33"/>
          <p:cNvCxnSpPr>
            <a:cxnSpLocks noChangeShapeType="1"/>
          </p:cNvCxnSpPr>
          <p:nvPr/>
        </p:nvCxnSpPr>
        <p:spPr bwMode="auto">
          <a:xfrm flipH="1">
            <a:off x="6924675" y="3746500"/>
            <a:ext cx="223838" cy="568325"/>
          </a:xfrm>
          <a:prstGeom prst="straightConnector1">
            <a:avLst/>
          </a:prstGeom>
          <a:noFill/>
          <a:ln w="12700">
            <a:solidFill>
              <a:schemeClr val="tx1"/>
            </a:solidFill>
            <a:round/>
            <a:headEnd/>
            <a:tailEnd type="triangle" w="med" len="med"/>
          </a:ln>
        </p:spPr>
      </p:cxnSp>
      <p:pic>
        <p:nvPicPr>
          <p:cNvPr id="71696" name="Picture 34" descr="chain"/>
          <p:cNvPicPr>
            <a:picLocks noChangeAspect="1" noChangeArrowheads="1"/>
          </p:cNvPicPr>
          <p:nvPr/>
        </p:nvPicPr>
        <p:blipFill>
          <a:blip r:embed="rId6"/>
          <a:srcRect/>
          <a:stretch>
            <a:fillRect/>
          </a:stretch>
        </p:blipFill>
        <p:spPr bwMode="auto">
          <a:xfrm rot="-6859038">
            <a:off x="1905000" y="3168650"/>
            <a:ext cx="611188" cy="1062038"/>
          </a:xfrm>
          <a:prstGeom prst="rect">
            <a:avLst/>
          </a:prstGeom>
          <a:noFill/>
          <a:ln w="9525">
            <a:noFill/>
            <a:miter lim="800000"/>
            <a:headEnd/>
            <a:tailEnd/>
          </a:ln>
        </p:spPr>
      </p:pic>
      <p:pic>
        <p:nvPicPr>
          <p:cNvPr id="71697" name="Picture 35" descr="chain"/>
          <p:cNvPicPr>
            <a:picLocks noChangeAspect="1" noChangeArrowheads="1"/>
          </p:cNvPicPr>
          <p:nvPr/>
        </p:nvPicPr>
        <p:blipFill>
          <a:blip r:embed="rId6"/>
          <a:srcRect/>
          <a:stretch>
            <a:fillRect/>
          </a:stretch>
        </p:blipFill>
        <p:spPr bwMode="auto">
          <a:xfrm rot="-6859038">
            <a:off x="4584700" y="3168650"/>
            <a:ext cx="611188" cy="1062038"/>
          </a:xfrm>
          <a:prstGeom prst="rect">
            <a:avLst/>
          </a:prstGeom>
          <a:noFill/>
          <a:ln w="9525">
            <a:noFill/>
            <a:miter lim="800000"/>
            <a:headEnd/>
            <a:tailEnd/>
          </a:ln>
        </p:spPr>
      </p:pic>
      <p:pic>
        <p:nvPicPr>
          <p:cNvPr id="71698" name="Picture 36" descr="chain2"/>
          <p:cNvPicPr>
            <a:picLocks noChangeAspect="1" noChangeArrowheads="1"/>
          </p:cNvPicPr>
          <p:nvPr/>
        </p:nvPicPr>
        <p:blipFill>
          <a:blip r:embed="rId7"/>
          <a:srcRect/>
          <a:stretch>
            <a:fillRect/>
          </a:stretch>
        </p:blipFill>
        <p:spPr bwMode="auto">
          <a:xfrm>
            <a:off x="1990725" y="3886200"/>
            <a:ext cx="4105275" cy="138113"/>
          </a:xfrm>
          <a:prstGeom prst="rect">
            <a:avLst/>
          </a:prstGeom>
          <a:noFill/>
          <a:ln w="9525">
            <a:noFill/>
            <a:miter lim="800000"/>
            <a:headEnd/>
            <a:tailEnd/>
          </a:ln>
        </p:spPr>
      </p:pic>
      <p:sp>
        <p:nvSpPr>
          <p:cNvPr id="71699" name="Rectangle 37"/>
          <p:cNvSpPr>
            <a:spLocks noChangeArrowheads="1"/>
          </p:cNvSpPr>
          <p:nvPr/>
        </p:nvSpPr>
        <p:spPr bwMode="auto">
          <a:xfrm>
            <a:off x="7097713" y="3346450"/>
            <a:ext cx="668337" cy="365125"/>
          </a:xfrm>
          <a:prstGeom prst="rect">
            <a:avLst/>
          </a:prstGeom>
          <a:noFill/>
          <a:ln w="25400">
            <a:noFill/>
            <a:miter lim="800000"/>
            <a:headEnd/>
            <a:tailEnd/>
          </a:ln>
        </p:spPr>
        <p:txBody>
          <a:bodyPr wrap="none" lIns="90000" tIns="90000" rIns="90000" bIns="90000">
            <a:spAutoFit/>
          </a:bodyPr>
          <a:lstStyle/>
          <a:p>
            <a:r>
              <a:rPr lang="en-GB" sz="1000">
                <a:latin typeface="Futura Bk" pitchFamily="34" charset="0"/>
                <a:ea typeface="ＭＳ Ｐゴシック"/>
                <a:cs typeface="Arial" charset="0"/>
              </a:rPr>
              <a:t>Software</a:t>
            </a:r>
          </a:p>
          <a:p>
            <a:r>
              <a:rPr lang="en-GB" sz="1000">
                <a:latin typeface="Futura Bk" pitchFamily="34" charset="0"/>
                <a:ea typeface="ＭＳ Ｐゴシック"/>
                <a:cs typeface="Arial" charset="0"/>
              </a:rPr>
              <a:t>Integrity</a:t>
            </a:r>
            <a:endParaRPr lang="en-US" sz="1000">
              <a:latin typeface="Futura Bk" pitchFamily="34" charset="0"/>
              <a:ea typeface="ＭＳ Ｐゴシック"/>
              <a:cs typeface="Arial" charset="0"/>
            </a:endParaRPr>
          </a:p>
        </p:txBody>
      </p:sp>
      <p:cxnSp>
        <p:nvCxnSpPr>
          <p:cNvPr id="71700" name="AutoShape 38"/>
          <p:cNvCxnSpPr>
            <a:cxnSpLocks noChangeShapeType="1"/>
          </p:cNvCxnSpPr>
          <p:nvPr/>
        </p:nvCxnSpPr>
        <p:spPr bwMode="auto">
          <a:xfrm flipH="1">
            <a:off x="6451600" y="3513138"/>
            <a:ext cx="654050" cy="727075"/>
          </a:xfrm>
          <a:prstGeom prst="straightConnector1">
            <a:avLst/>
          </a:prstGeom>
          <a:noFill/>
          <a:ln w="12700">
            <a:solidFill>
              <a:schemeClr val="tx1"/>
            </a:solidFill>
            <a:round/>
            <a:headEnd/>
            <a:tailEnd type="triangle" w="med" len="med"/>
          </a:ln>
        </p:spPr>
      </p:cxnSp>
      <p:pic>
        <p:nvPicPr>
          <p:cNvPr id="71701" name="Picture 28" descr="lock"/>
          <p:cNvPicPr>
            <a:picLocks noChangeAspect="1" noChangeArrowheads="1"/>
          </p:cNvPicPr>
          <p:nvPr/>
        </p:nvPicPr>
        <p:blipFill>
          <a:blip r:embed="rId5"/>
          <a:srcRect/>
          <a:stretch>
            <a:fillRect/>
          </a:stretch>
        </p:blipFill>
        <p:spPr bwMode="auto">
          <a:xfrm>
            <a:off x="2068513" y="3440113"/>
            <a:ext cx="261937" cy="190500"/>
          </a:xfrm>
          <a:prstGeom prst="rect">
            <a:avLst/>
          </a:prstGeom>
          <a:noFill/>
          <a:ln w="9525">
            <a:noFill/>
            <a:miter lim="800000"/>
            <a:headEnd/>
            <a:tailEnd/>
          </a:ln>
        </p:spPr>
      </p:pic>
      <p:pic>
        <p:nvPicPr>
          <p:cNvPr id="71702" name="Picture 28" descr="lock"/>
          <p:cNvPicPr>
            <a:picLocks noChangeAspect="1" noChangeArrowheads="1"/>
          </p:cNvPicPr>
          <p:nvPr/>
        </p:nvPicPr>
        <p:blipFill>
          <a:blip r:embed="rId5"/>
          <a:srcRect/>
          <a:stretch>
            <a:fillRect/>
          </a:stretch>
        </p:blipFill>
        <p:spPr bwMode="auto">
          <a:xfrm>
            <a:off x="3094038" y="3440113"/>
            <a:ext cx="263525" cy="190500"/>
          </a:xfrm>
          <a:prstGeom prst="rect">
            <a:avLst/>
          </a:prstGeom>
          <a:noFill/>
          <a:ln w="9525">
            <a:noFill/>
            <a:miter lim="800000"/>
            <a:headEnd/>
            <a:tailEnd/>
          </a:ln>
        </p:spPr>
      </p:pic>
      <p:pic>
        <p:nvPicPr>
          <p:cNvPr id="71703" name="Picture 34" descr="chain"/>
          <p:cNvPicPr>
            <a:picLocks noChangeAspect="1" noChangeArrowheads="1"/>
          </p:cNvPicPr>
          <p:nvPr/>
        </p:nvPicPr>
        <p:blipFill>
          <a:blip r:embed="rId6"/>
          <a:srcRect/>
          <a:stretch>
            <a:fillRect/>
          </a:stretch>
        </p:blipFill>
        <p:spPr bwMode="auto">
          <a:xfrm rot="-6859038">
            <a:off x="3048000" y="3168650"/>
            <a:ext cx="611188" cy="1062038"/>
          </a:xfrm>
          <a:prstGeom prst="rect">
            <a:avLst/>
          </a:prstGeom>
          <a:noFill/>
          <a:ln w="9525">
            <a:noFill/>
            <a:miter lim="800000"/>
            <a:headEnd/>
            <a:tailEnd/>
          </a:ln>
        </p:spPr>
      </p:pic>
      <p:sp>
        <p:nvSpPr>
          <p:cNvPr id="71704" name="Line 41"/>
          <p:cNvSpPr>
            <a:spLocks noChangeShapeType="1"/>
          </p:cNvSpPr>
          <p:nvPr/>
        </p:nvSpPr>
        <p:spPr bwMode="auto">
          <a:xfrm flipH="1">
            <a:off x="5454650" y="3030538"/>
            <a:ext cx="904875" cy="430212"/>
          </a:xfrm>
          <a:prstGeom prst="line">
            <a:avLst/>
          </a:prstGeom>
          <a:noFill/>
          <a:ln w="9525">
            <a:solidFill>
              <a:schemeClr val="tx1"/>
            </a:solidFill>
            <a:round/>
            <a:headEnd/>
            <a:tailEnd type="triangle" w="med" len="med"/>
          </a:ln>
        </p:spPr>
        <p:txBody>
          <a:bodyPr/>
          <a:lstStyle/>
          <a:p>
            <a:endParaRPr lang="en-US"/>
          </a:p>
        </p:txBody>
      </p:sp>
      <p:sp>
        <p:nvSpPr>
          <p:cNvPr id="177194" name="Text Box 42"/>
          <p:cNvSpPr txBox="1">
            <a:spLocks noChangeArrowheads="1"/>
          </p:cNvSpPr>
          <p:nvPr/>
        </p:nvSpPr>
        <p:spPr bwMode="auto">
          <a:xfrm>
            <a:off x="6418263" y="2852738"/>
            <a:ext cx="904875" cy="298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000">
                <a:ea typeface="ＭＳ Ｐゴシック"/>
                <a:cs typeface="ＭＳ Ｐゴシック"/>
              </a:rPr>
              <a:t>Virtualised</a:t>
            </a:r>
          </a:p>
          <a:p>
            <a:pPr eaLnBrk="0" hangingPunct="0">
              <a:defRPr/>
            </a:pPr>
            <a:r>
              <a:rPr lang="en-GB" sz="1000">
                <a:ea typeface="ＭＳ Ｐゴシック"/>
                <a:cs typeface="ＭＳ Ｐゴシック"/>
              </a:rPr>
              <a:t>TPM (vTPM)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Security Analytics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7"/>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r>
              <a:rPr cap="none" smtClean="0"/>
              <a:t>Security Analytics</a:t>
            </a:r>
          </a:p>
        </p:txBody>
      </p:sp>
      <p:sp>
        <p:nvSpPr>
          <p:cNvPr id="74754" name="Text Placeholder 18"/>
          <p:cNvSpPr>
            <a:spLocks noGrp="1"/>
          </p:cNvSpPr>
          <p:nvPr>
            <p:ph type="body" sz="quarter" idx="4294967295"/>
          </p:nvPr>
        </p:nvSpPr>
        <p:spPr>
          <a:xfrm>
            <a:off x="298450" y="1725613"/>
            <a:ext cx="3968750" cy="2405062"/>
          </a:xfrm>
        </p:spPr>
        <p:txBody>
          <a:bodyPr/>
          <a:lstStyle/>
          <a:p>
            <a:pPr marL="0" indent="0">
              <a:lnSpc>
                <a:spcPct val="100000"/>
              </a:lnSpc>
              <a:spcBef>
                <a:spcPct val="0"/>
              </a:spcBef>
              <a:buFont typeface="Futura Bk" pitchFamily="34" charset="0"/>
              <a:buNone/>
            </a:pPr>
            <a:r>
              <a:rPr lang="en-US" sz="2400" smtClean="0">
                <a:solidFill>
                  <a:srgbClr val="7B7B79"/>
                </a:solidFill>
              </a:rPr>
              <a:t>Putting the Science </a:t>
            </a:r>
            <a:br>
              <a:rPr lang="en-US" sz="2400" smtClean="0">
                <a:solidFill>
                  <a:srgbClr val="7B7B79"/>
                </a:solidFill>
              </a:rPr>
            </a:br>
            <a:r>
              <a:rPr lang="en-US" sz="2400" smtClean="0">
                <a:solidFill>
                  <a:srgbClr val="7B7B79"/>
                </a:solidFill>
              </a:rPr>
              <a:t>into Security</a:t>
            </a:r>
            <a:br>
              <a:rPr lang="en-US" sz="2400" smtClean="0">
                <a:solidFill>
                  <a:srgbClr val="7B7B79"/>
                </a:solidFill>
              </a:rPr>
            </a:br>
            <a:r>
              <a:rPr lang="en-US" sz="2400" smtClean="0">
                <a:solidFill>
                  <a:srgbClr val="7B7B79"/>
                </a:solidFill>
              </a:rPr>
              <a:t>Management</a:t>
            </a:r>
          </a:p>
        </p:txBody>
      </p:sp>
      <p:pic>
        <p:nvPicPr>
          <p:cNvPr id="74755" name="Picture 7" descr="Science &amp; Technology.jpg"/>
          <p:cNvPicPr>
            <a:picLocks/>
          </p:cNvPicPr>
          <p:nvPr/>
        </p:nvPicPr>
        <p:blipFill>
          <a:blip r:embed="rId3"/>
          <a:srcRect/>
          <a:stretch>
            <a:fillRect/>
          </a:stretch>
        </p:blipFill>
        <p:spPr bwMode="auto">
          <a:xfrm>
            <a:off x="3349625" y="871538"/>
            <a:ext cx="5429250" cy="3563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6" descr="IPP0024120_Veer_triangle.jpg"/>
          <p:cNvPicPr>
            <a:picLocks noChangeAspect="1"/>
          </p:cNvPicPr>
          <p:nvPr/>
        </p:nvPicPr>
        <p:blipFill>
          <a:blip r:embed="rId3"/>
          <a:srcRect/>
          <a:stretch>
            <a:fillRect/>
          </a:stretch>
        </p:blipFill>
        <p:spPr bwMode="auto">
          <a:xfrm>
            <a:off x="793750" y="1141413"/>
            <a:ext cx="5087938" cy="3387725"/>
          </a:xfrm>
          <a:prstGeom prst="rect">
            <a:avLst/>
          </a:prstGeom>
          <a:noFill/>
          <a:ln w="9525">
            <a:noFill/>
            <a:miter lim="800000"/>
            <a:headEnd/>
            <a:tailEnd/>
          </a:ln>
        </p:spPr>
      </p:pic>
      <p:sp>
        <p:nvSpPr>
          <p:cNvPr id="76802" name="Title 16"/>
          <p:cNvSpPr>
            <a:spLocks noGrp="1"/>
          </p:cNvSpPr>
          <p:nvPr>
            <p:ph type="title" idx="4294967295"/>
          </p:nvPr>
        </p:nvSpPr>
        <p:spPr bwMode="auto">
          <a:xfrm>
            <a:off x="234950" y="287338"/>
            <a:ext cx="8909050" cy="857250"/>
          </a:xfrm>
          <a:noFill/>
        </p:spPr>
        <p:txBody>
          <a:bodyPr wrap="square" numCol="1" compatLnSpc="1">
            <a:prstTxWarp prst="textNoShape">
              <a:avLst/>
            </a:prstTxWarp>
          </a:bodyPr>
          <a:lstStyle/>
          <a:p>
            <a:r>
              <a:rPr lang="en-GB" cap="none" smtClean="0"/>
              <a:t>Complexity, Costs, Threats and Risks are All Increasing</a:t>
            </a:r>
            <a:endParaRPr cap="none" smtClean="0"/>
          </a:p>
        </p:txBody>
      </p:sp>
      <p:sp>
        <p:nvSpPr>
          <p:cNvPr id="5" name="Isosceles Triangle 4"/>
          <p:cNvSpPr/>
          <p:nvPr/>
        </p:nvSpPr>
        <p:spPr>
          <a:xfrm>
            <a:off x="3051175" y="1281113"/>
            <a:ext cx="558800" cy="339725"/>
          </a:xfrm>
          <a:prstGeom prst="triangle">
            <a:avLst/>
          </a:prstGeom>
          <a:solidFill>
            <a:srgbClr val="CD00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4" name="Text Placeholder 71"/>
          <p:cNvSpPr>
            <a:spLocks noGrp="1"/>
          </p:cNvSpPr>
          <p:nvPr>
            <p:ph type="body" sz="quarter" idx="4294967295"/>
          </p:nvPr>
        </p:nvSpPr>
        <p:spPr>
          <a:xfrm>
            <a:off x="255588" y="4249738"/>
            <a:ext cx="7662862" cy="392112"/>
          </a:xfrm>
        </p:spPr>
        <p:txBody>
          <a:bodyPr/>
          <a:lstStyle/>
          <a:p>
            <a:pPr>
              <a:lnSpc>
                <a:spcPct val="100000"/>
              </a:lnSpc>
              <a:buFont typeface="Futura Bk" pitchFamily="34" charset="0"/>
              <a:buNone/>
            </a:pPr>
            <a:r>
              <a:rPr lang="en-US" sz="1900" smtClean="0"/>
              <a:t>Trying harder is not enough – we have to get smarter</a:t>
            </a:r>
          </a:p>
        </p:txBody>
      </p:sp>
      <p:sp>
        <p:nvSpPr>
          <p:cNvPr id="11" name="Isosceles Triangle 10"/>
          <p:cNvSpPr/>
          <p:nvPr/>
        </p:nvSpPr>
        <p:spPr>
          <a:xfrm>
            <a:off x="592138" y="1444625"/>
            <a:ext cx="1439862" cy="874713"/>
          </a:xfrm>
          <a:prstGeom prst="triangle">
            <a:avLst/>
          </a:prstGeom>
          <a:solidFill>
            <a:srgbClr val="898B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sp>
        <p:nvSpPr>
          <p:cNvPr id="13" name="Isosceles Triangle 12"/>
          <p:cNvSpPr/>
          <p:nvPr/>
        </p:nvSpPr>
        <p:spPr>
          <a:xfrm>
            <a:off x="4614863" y="1444625"/>
            <a:ext cx="1438275" cy="874713"/>
          </a:xfrm>
          <a:prstGeom prst="triangle">
            <a:avLst/>
          </a:prstGeom>
          <a:solidFill>
            <a:srgbClr val="898B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dirty="0">
              <a:solidFill>
                <a:prstClr val="white"/>
              </a:solidFill>
              <a:latin typeface="+mj-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6"/>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pPr eaLnBrk="1" hangingPunct="1"/>
            <a:r>
              <a:rPr lang="en-GB" cap="none" smtClean="0"/>
              <a:t>Problems with Security Investments</a:t>
            </a:r>
            <a:endParaRPr cap="none" smtClean="0"/>
          </a:p>
        </p:txBody>
      </p:sp>
      <p:sp>
        <p:nvSpPr>
          <p:cNvPr id="72" name="Text Placeholder 71"/>
          <p:cNvSpPr>
            <a:spLocks noGrp="1"/>
          </p:cNvSpPr>
          <p:nvPr>
            <p:ph type="body" sz="quarter" idx="4294967295"/>
          </p:nvPr>
        </p:nvSpPr>
        <p:spPr>
          <a:xfrm>
            <a:off x="255588" y="1279525"/>
            <a:ext cx="7662862" cy="3319463"/>
          </a:xfrm>
        </p:spPr>
        <p:txBody>
          <a:bodyPr rtlCol="0">
            <a:normAutofit lnSpcReduction="10000"/>
          </a:bodyPr>
          <a:lstStyle/>
          <a:p>
            <a:pPr eaLnBrk="1" fontAlgn="auto" hangingPunct="1">
              <a:spcAft>
                <a:spcPts val="0"/>
              </a:spcAft>
              <a:defRPr/>
            </a:pPr>
            <a:r>
              <a:rPr lang="en-GB" dirty="0" smtClean="0"/>
              <a:t>Security Investments affect multiple outcomes: budget, confidentiality, integrity, availability, …</a:t>
            </a:r>
          </a:p>
          <a:p>
            <a:pPr eaLnBrk="1" fontAlgn="auto" hangingPunct="1">
              <a:spcAft>
                <a:spcPts val="0"/>
              </a:spcAft>
              <a:defRPr/>
            </a:pPr>
            <a:r>
              <a:rPr lang="en-GB" dirty="0" smtClean="0"/>
              <a:t>In most situations these outcomes can only be predicted with high degrees of uncertainty</a:t>
            </a:r>
          </a:p>
          <a:p>
            <a:pPr eaLnBrk="1" fontAlgn="auto" hangingPunct="1">
              <a:spcAft>
                <a:spcPts val="0"/>
              </a:spcAft>
              <a:defRPr/>
            </a:pPr>
            <a:r>
              <a:rPr lang="en-GB" dirty="0" smtClean="0"/>
              <a:t>Often the outcomes are inter-related (trade-off) and the link to investments is poorly understood</a:t>
            </a:r>
          </a:p>
          <a:p>
            <a:pPr eaLnBrk="1" fontAlgn="auto" hangingPunct="1">
              <a:spcAft>
                <a:spcPts val="0"/>
              </a:spcAft>
              <a:defRPr/>
            </a:pPr>
            <a:r>
              <a:rPr lang="en-GB" dirty="0" smtClean="0"/>
              <a:t>Classical business justification/due diligence (Return on Security Investment, cost benefit analysis) encourages these points to be glossed over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2">
                                            <p:txEl>
                                              <p:pRg st="1" end="1"/>
                                            </p:txEl>
                                          </p:spTgt>
                                        </p:tgtEl>
                                        <p:attrNameLst>
                                          <p:attrName>style.visibility</p:attrName>
                                        </p:attrNameLst>
                                      </p:cBhvr>
                                      <p:to>
                                        <p:strVal val="visible"/>
                                      </p:to>
                                    </p:set>
                                    <p:anim calcmode="lin" valueType="num">
                                      <p:cBhvr additive="base">
                                        <p:cTn id="7" dur="500" fill="hold"/>
                                        <p:tgtEl>
                                          <p:spTgt spid="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xEl>
                                              <p:pRg st="2" end="2"/>
                                            </p:txEl>
                                          </p:spTgt>
                                        </p:tgtEl>
                                        <p:attrNameLst>
                                          <p:attrName>style.visibility</p:attrName>
                                        </p:attrNameLst>
                                      </p:cBhvr>
                                      <p:to>
                                        <p:strVal val="visible"/>
                                      </p:to>
                                    </p:set>
                                    <p:anim calcmode="lin" valueType="num">
                                      <p:cBhvr additive="base">
                                        <p:cTn id="13" dur="500" fill="hold"/>
                                        <p:tgtEl>
                                          <p:spTgt spid="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72">
                                            <p:txEl>
                                              <p:pRg st="3" end="3"/>
                                            </p:txEl>
                                          </p:spTgt>
                                        </p:tgtEl>
                                        <p:attrNameLst>
                                          <p:attrName>style.visibility</p:attrName>
                                        </p:attrNameLst>
                                      </p:cBhvr>
                                      <p:to>
                                        <p:strVal val="visible"/>
                                      </p:to>
                                    </p:set>
                                    <p:anim calcmode="lin" valueType="num">
                                      <p:cBhvr additive="base">
                                        <p:cTn id="19" dur="500" fill="hold"/>
                                        <p:tgtEl>
                                          <p:spTgt spid="7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bwMode="auto">
          <a:noFill/>
        </p:spPr>
        <p:txBody>
          <a:bodyPr wrap="square" numCol="1" compatLnSpc="1">
            <a:prstTxWarp prst="textNoShape">
              <a:avLst/>
            </a:prstTxWarp>
          </a:bodyPr>
          <a:lstStyle/>
          <a:p>
            <a:r>
              <a:rPr lang="en-GB" cap="none" smtClean="0"/>
              <a:t>Security Analytics</a:t>
            </a:r>
          </a:p>
        </p:txBody>
      </p:sp>
      <p:sp>
        <p:nvSpPr>
          <p:cNvPr id="79874" name="Rectangle 3"/>
          <p:cNvSpPr>
            <a:spLocks noGrp="1"/>
          </p:cNvSpPr>
          <p:nvPr>
            <p:ph type="body" idx="4294967295"/>
          </p:nvPr>
        </p:nvSpPr>
        <p:spPr>
          <a:xfrm>
            <a:off x="193675" y="1060450"/>
            <a:ext cx="8229600" cy="3282950"/>
          </a:xfrm>
        </p:spPr>
        <p:txBody>
          <a:bodyPr/>
          <a:lstStyle/>
          <a:p>
            <a:r>
              <a:rPr lang="en-GB" smtClean="0"/>
              <a:t>Providing Strategic Decision Support to Decision Makers (e.g. CIOs, CISOs, etc.)</a:t>
            </a:r>
          </a:p>
          <a:p>
            <a:r>
              <a:rPr lang="en-GB" smtClean="0"/>
              <a:t>Using Modelling and Simulation to Represent Process, IT Systems, Interactions, Human Behaviours and their Impact on Aspects of Relevance: Security Risks, Productivity, Costs</a:t>
            </a:r>
          </a:p>
          <a:p>
            <a:r>
              <a:rPr lang="en-GB" smtClean="0"/>
              <a:t>Carry out “What-If” Analysis and Make Predictions, based on Alternative Investments, Threat Environments, etc.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lang="en-GB" cap="none" smtClean="0"/>
              <a:t>Security Analytics:</a:t>
            </a:r>
            <a:endParaRPr cap="none" smtClean="0"/>
          </a:p>
        </p:txBody>
      </p:sp>
      <p:sp>
        <p:nvSpPr>
          <p:cNvPr id="80898" name="Text Placeholder 21"/>
          <p:cNvSpPr>
            <a:spLocks noGrp="1"/>
          </p:cNvSpPr>
          <p:nvPr>
            <p:ph type="body" sz="quarter" idx="4294967295"/>
          </p:nvPr>
        </p:nvSpPr>
        <p:spPr>
          <a:xfrm>
            <a:off x="247650" y="695325"/>
            <a:ext cx="8366125" cy="401638"/>
          </a:xfrm>
        </p:spPr>
        <p:txBody>
          <a:bodyPr/>
          <a:lstStyle/>
          <a:p>
            <a:pPr marL="0" indent="0">
              <a:lnSpc>
                <a:spcPct val="100000"/>
              </a:lnSpc>
              <a:spcBef>
                <a:spcPct val="0"/>
              </a:spcBef>
              <a:buFont typeface="Futura Bk" pitchFamily="34" charset="0"/>
              <a:buNone/>
            </a:pPr>
            <a:r>
              <a:rPr lang="en-GB" smtClean="0">
                <a:solidFill>
                  <a:srgbClr val="7B7B79"/>
                </a:solidFill>
              </a:rPr>
              <a:t>Integrating Scientific Knowledge</a:t>
            </a:r>
            <a:endParaRPr lang="en-US" smtClean="0">
              <a:solidFill>
                <a:srgbClr val="7B7B79"/>
              </a:solidFill>
            </a:endParaRPr>
          </a:p>
        </p:txBody>
      </p:sp>
      <p:sp>
        <p:nvSpPr>
          <p:cNvPr id="13" name="Line 11"/>
          <p:cNvSpPr>
            <a:spLocks noChangeShapeType="1"/>
          </p:cNvSpPr>
          <p:nvPr/>
        </p:nvSpPr>
        <p:spPr bwMode="auto">
          <a:xfrm flipV="1">
            <a:off x="2709863" y="3057525"/>
            <a:ext cx="801687" cy="787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4" name="Line 12"/>
          <p:cNvSpPr>
            <a:spLocks noChangeShapeType="1"/>
          </p:cNvSpPr>
          <p:nvPr/>
        </p:nvSpPr>
        <p:spPr bwMode="auto">
          <a:xfrm flipH="1">
            <a:off x="4772025" y="1711325"/>
            <a:ext cx="787400" cy="766763"/>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5" name="Line 13"/>
          <p:cNvSpPr>
            <a:spLocks noChangeShapeType="1"/>
          </p:cNvSpPr>
          <p:nvPr/>
        </p:nvSpPr>
        <p:spPr bwMode="auto">
          <a:xfrm flipH="1" flipV="1">
            <a:off x="4767263" y="3132138"/>
            <a:ext cx="693737" cy="404812"/>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6" name="Line 14"/>
          <p:cNvSpPr>
            <a:spLocks noChangeShapeType="1"/>
          </p:cNvSpPr>
          <p:nvPr/>
        </p:nvSpPr>
        <p:spPr bwMode="auto">
          <a:xfrm>
            <a:off x="2836863" y="1993900"/>
            <a:ext cx="652462" cy="642938"/>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7" name="Line 18"/>
          <p:cNvSpPr>
            <a:spLocks noChangeShapeType="1"/>
          </p:cNvSpPr>
          <p:nvPr/>
        </p:nvSpPr>
        <p:spPr bwMode="auto">
          <a:xfrm flipV="1">
            <a:off x="4186238" y="3914775"/>
            <a:ext cx="0" cy="66040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endParaRPr lang="en-US">
              <a:latin typeface="+mn-lt"/>
            </a:endParaRPr>
          </a:p>
        </p:txBody>
      </p:sp>
      <p:sp>
        <p:nvSpPr>
          <p:cNvPr id="18" name="Line 16"/>
          <p:cNvSpPr>
            <a:spLocks noChangeShapeType="1"/>
          </p:cNvSpPr>
          <p:nvPr/>
        </p:nvSpPr>
        <p:spPr bwMode="auto">
          <a:xfrm flipH="1">
            <a:off x="4160838" y="1662113"/>
            <a:ext cx="0" cy="565150"/>
          </a:xfrm>
          <a:prstGeom prst="line">
            <a:avLst/>
          </a:prstGeom>
          <a:noFill/>
          <a:ln w="25400" cap="flat" cmpd="sng" algn="ctr">
            <a:solidFill>
              <a:schemeClr val="bg1">
                <a:lumMod val="75000"/>
              </a:schemeClr>
            </a:solidFill>
            <a:prstDash val="solid"/>
            <a:round/>
            <a:headEnd type="none" w="med" len="med"/>
            <a:tailEnd type="triangle" w="med" len="med"/>
          </a:ln>
        </p:spPr>
        <p:txBody>
          <a:bodyPr>
            <a:spAutoFit/>
          </a:bodyPr>
          <a:lstStyle/>
          <a:p>
            <a:pPr fontAlgn="auto">
              <a:spcBef>
                <a:spcPts val="0"/>
              </a:spcBef>
              <a:spcAft>
                <a:spcPts val="0"/>
              </a:spcAft>
              <a:defRPr/>
            </a:pPr>
            <a:r>
              <a:rPr lang="en-US" dirty="0">
                <a:latin typeface="+mn-lt"/>
              </a:rPr>
              <a:t>  </a:t>
            </a:r>
          </a:p>
        </p:txBody>
      </p:sp>
      <p:sp>
        <p:nvSpPr>
          <p:cNvPr id="20" name="Rounded Rectangle 19"/>
          <p:cNvSpPr/>
          <p:nvPr/>
        </p:nvSpPr>
        <p:spPr>
          <a:xfrm>
            <a:off x="3513138" y="2227263"/>
            <a:ext cx="1252537" cy="1690687"/>
          </a:xfrm>
          <a:prstGeom prst="roundRect">
            <a:avLst>
              <a:gd name="adj" fmla="val 6111"/>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solidFill>
                <a:prstClr val="white"/>
              </a:solidFill>
              <a:latin typeface="+mj-lt"/>
            </a:endParaRPr>
          </a:p>
        </p:txBody>
      </p:sp>
      <p:sp>
        <p:nvSpPr>
          <p:cNvPr id="21" name="Rounded Rectangle 20"/>
          <p:cNvSpPr/>
          <p:nvPr/>
        </p:nvSpPr>
        <p:spPr>
          <a:xfrm>
            <a:off x="5487988" y="1484313"/>
            <a:ext cx="1676400" cy="284162"/>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3" name="Rounded Rectangle 22"/>
          <p:cNvSpPr/>
          <p:nvPr/>
        </p:nvSpPr>
        <p:spPr>
          <a:xfrm>
            <a:off x="5245100" y="3500438"/>
            <a:ext cx="1676400"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4" name="Rounded Rectangle 23"/>
          <p:cNvSpPr/>
          <p:nvPr/>
        </p:nvSpPr>
        <p:spPr>
          <a:xfrm>
            <a:off x="3136900" y="4502150"/>
            <a:ext cx="1878013"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5" name="Rounded Rectangle 24"/>
          <p:cNvSpPr/>
          <p:nvPr/>
        </p:nvSpPr>
        <p:spPr>
          <a:xfrm>
            <a:off x="792163" y="3821113"/>
            <a:ext cx="2352675" cy="285750"/>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80910" name="Text Box 8"/>
          <p:cNvSpPr txBox="1">
            <a:spLocks noChangeArrowheads="1"/>
          </p:cNvSpPr>
          <p:nvPr/>
        </p:nvSpPr>
        <p:spPr bwMode="auto">
          <a:xfrm>
            <a:off x="5105400" y="1460500"/>
            <a:ext cx="2438400" cy="10779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Economic Theory</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(utility, trade offs, </a:t>
            </a:r>
            <a:br>
              <a:rPr lang="en-GB" sz="1400">
                <a:latin typeface="Futura Bk" pitchFamily="34" charset="0"/>
              </a:rPr>
            </a:br>
            <a:r>
              <a:rPr lang="en-GB" sz="1400">
                <a:latin typeface="Futura Bk" pitchFamily="34" charset="0"/>
              </a:rPr>
              <a:t>externalities, information asymmetry, incentives)</a:t>
            </a:r>
          </a:p>
        </p:txBody>
      </p:sp>
      <p:sp>
        <p:nvSpPr>
          <p:cNvPr id="27" name="Rounded Rectangle 26"/>
          <p:cNvSpPr/>
          <p:nvPr/>
        </p:nvSpPr>
        <p:spPr>
          <a:xfrm>
            <a:off x="3470275" y="1184275"/>
            <a:ext cx="1677988"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sp>
        <p:nvSpPr>
          <p:cNvPr id="28" name="Rounded Rectangle 27"/>
          <p:cNvSpPr/>
          <p:nvPr/>
        </p:nvSpPr>
        <p:spPr>
          <a:xfrm>
            <a:off x="1557338" y="1601788"/>
            <a:ext cx="1281112" cy="466725"/>
          </a:xfrm>
          <a:prstGeom prst="roundRect">
            <a:avLst/>
          </a:prstGeom>
          <a:gradFill flip="none" rotWithShape="1">
            <a:gsLst>
              <a:gs pos="0">
                <a:srgbClr val="898B8F"/>
              </a:gs>
              <a:gs pos="100000">
                <a:srgbClr val="3D393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en-US" sz="2000"/>
          </a:p>
        </p:txBody>
      </p:sp>
      <p:pic>
        <p:nvPicPr>
          <p:cNvPr id="80913" name="Picture 5" descr="Picture1"/>
          <p:cNvPicPr>
            <a:picLocks noChangeAspect="1" noChangeArrowheads="1"/>
          </p:cNvPicPr>
          <p:nvPr/>
        </p:nvPicPr>
        <p:blipFill>
          <a:blip r:embed="rId3"/>
          <a:srcRect/>
          <a:stretch>
            <a:fillRect/>
          </a:stretch>
        </p:blipFill>
        <p:spPr bwMode="auto">
          <a:xfrm>
            <a:off x="3562350" y="2300288"/>
            <a:ext cx="1144588" cy="1006475"/>
          </a:xfrm>
          <a:prstGeom prst="rect">
            <a:avLst/>
          </a:prstGeom>
          <a:noFill/>
          <a:ln w="9525">
            <a:noFill/>
            <a:miter lim="800000"/>
            <a:headEnd/>
            <a:tailEnd/>
          </a:ln>
        </p:spPr>
      </p:pic>
      <p:sp>
        <p:nvSpPr>
          <p:cNvPr id="80914" name="Text Box 6"/>
          <p:cNvSpPr txBox="1">
            <a:spLocks noChangeArrowheads="1"/>
          </p:cNvSpPr>
          <p:nvPr/>
        </p:nvSpPr>
        <p:spPr bwMode="auto">
          <a:xfrm>
            <a:off x="363538" y="1582738"/>
            <a:ext cx="3673475" cy="1508125"/>
          </a:xfrm>
          <a:prstGeom prst="rect">
            <a:avLst/>
          </a:prstGeom>
          <a:noFill/>
          <a:ln w="19050" algn="ctr">
            <a:noFill/>
            <a:miter lim="800000"/>
            <a:headEnd/>
            <a:tailEnd/>
          </a:ln>
        </p:spPr>
        <p:txBody>
          <a:bodyPr>
            <a:spAutoFit/>
          </a:bodyPr>
          <a:lstStyle/>
          <a:p>
            <a:pPr algn="ctr" eaLnBrk="0" hangingPunct="0"/>
            <a:r>
              <a:rPr lang="en-GB" sz="1400">
                <a:solidFill>
                  <a:schemeClr val="bg1"/>
                </a:solidFill>
                <a:latin typeface="Futura Bk" pitchFamily="34" charset="0"/>
              </a:rPr>
              <a:t>Applied</a:t>
            </a:r>
            <a:r>
              <a:rPr lang="en-GB" sz="1400" b="1">
                <a:solidFill>
                  <a:schemeClr val="bg1"/>
                </a:solidFill>
                <a:latin typeface="Futura Bk" pitchFamily="34" charset="0"/>
              </a:rPr>
              <a:t/>
            </a:r>
            <a:br>
              <a:rPr lang="en-GB" sz="1400" b="1">
                <a:solidFill>
                  <a:schemeClr val="bg1"/>
                </a:solidFill>
                <a:latin typeface="Futura Bk" pitchFamily="34" charset="0"/>
              </a:rPr>
            </a:br>
            <a:r>
              <a:rPr lang="en-GB" sz="1400">
                <a:solidFill>
                  <a:schemeClr val="bg1"/>
                </a:solidFill>
                <a:latin typeface="Futura Bk" pitchFamily="34" charset="0"/>
              </a:rPr>
              <a:t>Mathematics</a:t>
            </a:r>
            <a:br>
              <a:rPr lang="en-GB" sz="1400">
                <a:solidFill>
                  <a:schemeClr val="bg1"/>
                </a:solidFill>
                <a:latin typeface="Futura Bk" pitchFamily="34" charset="0"/>
              </a:rPr>
            </a:br>
            <a:endParaRPr lang="en-GB" sz="800">
              <a:solidFill>
                <a:schemeClr val="bg1"/>
              </a:solidFill>
              <a:latin typeface="Futura Bk" pitchFamily="34" charset="0"/>
            </a:endParaRPr>
          </a:p>
          <a:p>
            <a:pPr algn="ctr" eaLnBrk="0" hangingPunct="0"/>
            <a:r>
              <a:rPr lang="en-GB" sz="1400">
                <a:latin typeface="Futura Bk" pitchFamily="34" charset="0"/>
              </a:rPr>
              <a:t>(probability theory,</a:t>
            </a:r>
            <a:br>
              <a:rPr lang="en-GB" sz="1400">
                <a:latin typeface="Futura Bk" pitchFamily="34" charset="0"/>
              </a:rPr>
            </a:br>
            <a:r>
              <a:rPr lang="en-GB" sz="1400">
                <a:latin typeface="Futura Bk" pitchFamily="34" charset="0"/>
              </a:rPr>
              <a:t>queuing theory,</a:t>
            </a:r>
            <a:br>
              <a:rPr lang="en-GB" sz="1400">
                <a:latin typeface="Futura Bk" pitchFamily="34" charset="0"/>
              </a:rPr>
            </a:br>
            <a:r>
              <a:rPr lang="en-GB" sz="1400">
                <a:latin typeface="Futura Bk" pitchFamily="34" charset="0"/>
              </a:rPr>
              <a:t>process algebra,</a:t>
            </a:r>
            <a:br>
              <a:rPr lang="en-GB" sz="1400">
                <a:latin typeface="Futura Bk" pitchFamily="34" charset="0"/>
              </a:rPr>
            </a:br>
            <a:r>
              <a:rPr lang="en-GB" sz="1400">
                <a:latin typeface="Futura Bk" pitchFamily="34" charset="0"/>
              </a:rPr>
              <a:t>model checking)</a:t>
            </a:r>
          </a:p>
        </p:txBody>
      </p:sp>
      <p:sp>
        <p:nvSpPr>
          <p:cNvPr id="80915" name="Text Box 7"/>
          <p:cNvSpPr txBox="1">
            <a:spLocks noChangeArrowheads="1"/>
          </p:cNvSpPr>
          <p:nvPr/>
        </p:nvSpPr>
        <p:spPr bwMode="auto">
          <a:xfrm>
            <a:off x="347663" y="3810000"/>
            <a:ext cx="3235325" cy="862013"/>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Experiment and Prediction</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algn="ctr" eaLnBrk="0" hangingPunct="0"/>
            <a:r>
              <a:rPr lang="en-GB" sz="1400">
                <a:latin typeface="Futura Bk" pitchFamily="34" charset="0"/>
              </a:rPr>
              <a:t>(Discrete event modelling</a:t>
            </a:r>
            <a:br>
              <a:rPr lang="en-GB" sz="1400">
                <a:latin typeface="Futura Bk" pitchFamily="34" charset="0"/>
              </a:rPr>
            </a:br>
            <a:r>
              <a:rPr lang="en-GB" sz="1400">
                <a:latin typeface="Futura Bk" pitchFamily="34" charset="0"/>
              </a:rPr>
              <a:t>and simulation)</a:t>
            </a:r>
          </a:p>
        </p:txBody>
      </p:sp>
      <p:sp>
        <p:nvSpPr>
          <p:cNvPr id="80916" name="Text Box 9"/>
          <p:cNvSpPr txBox="1">
            <a:spLocks noChangeArrowheads="1"/>
          </p:cNvSpPr>
          <p:nvPr/>
        </p:nvSpPr>
        <p:spPr bwMode="auto">
          <a:xfrm>
            <a:off x="5295900" y="3492500"/>
            <a:ext cx="2128838" cy="1077913"/>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Empirical Studies</a:t>
            </a:r>
            <a:r>
              <a:rPr lang="en-GB" sz="1400" b="1">
                <a:solidFill>
                  <a:srgbClr val="FFFFFF"/>
                </a:solidFill>
                <a:latin typeface="Futura Bk" pitchFamily="34" charset="0"/>
              </a:rPr>
              <a:t/>
            </a:r>
            <a:br>
              <a:rPr lang="en-GB" sz="1400" b="1">
                <a:solidFill>
                  <a:srgbClr val="FFFFFF"/>
                </a:solidFill>
                <a:latin typeface="Futura Bk" pitchFamily="34" charset="0"/>
              </a:rPr>
            </a:br>
            <a:endParaRPr lang="en-GB" sz="800" b="1">
              <a:solidFill>
                <a:srgbClr val="FFFFFF"/>
              </a:solidFill>
              <a:latin typeface="Futura Bk" pitchFamily="34" charset="0"/>
            </a:endParaRPr>
          </a:p>
          <a:p>
            <a:pPr eaLnBrk="0" hangingPunct="0"/>
            <a:r>
              <a:rPr lang="en-GB" sz="1400">
                <a:latin typeface="Futura Bk" pitchFamily="34" charset="0"/>
              </a:rPr>
              <a:t>(Grounded theory, </a:t>
            </a:r>
            <a:br>
              <a:rPr lang="en-GB" sz="1400">
                <a:latin typeface="Futura Bk" pitchFamily="34" charset="0"/>
              </a:rPr>
            </a:br>
            <a:r>
              <a:rPr lang="en-GB" sz="1400">
                <a:latin typeface="Futura Bk" pitchFamily="34" charset="0"/>
              </a:rPr>
              <a:t>discourse analysis, </a:t>
            </a:r>
            <a:br>
              <a:rPr lang="en-GB" sz="1400">
                <a:latin typeface="Futura Bk" pitchFamily="34" charset="0"/>
              </a:rPr>
            </a:br>
            <a:r>
              <a:rPr lang="en-GB" sz="1400">
                <a:latin typeface="Futura Bk" pitchFamily="34" charset="0"/>
              </a:rPr>
              <a:t>cognitive science)</a:t>
            </a:r>
          </a:p>
        </p:txBody>
      </p:sp>
      <p:sp>
        <p:nvSpPr>
          <p:cNvPr id="80917" name="Text Box 10"/>
          <p:cNvSpPr txBox="1">
            <a:spLocks noChangeArrowheads="1"/>
          </p:cNvSpPr>
          <p:nvPr/>
        </p:nvSpPr>
        <p:spPr bwMode="auto">
          <a:xfrm>
            <a:off x="3175000" y="3321050"/>
            <a:ext cx="1920875" cy="523875"/>
          </a:xfrm>
          <a:prstGeom prst="rect">
            <a:avLst/>
          </a:prstGeom>
          <a:noFill/>
          <a:ln w="19050" algn="ctr">
            <a:noFill/>
            <a:miter lim="800000"/>
            <a:headEnd/>
            <a:tailEnd/>
          </a:ln>
        </p:spPr>
        <p:txBody>
          <a:bodyPr>
            <a:spAutoFit/>
          </a:bodyPr>
          <a:lstStyle/>
          <a:p>
            <a:pPr algn="ctr" eaLnBrk="0" hangingPunct="0"/>
            <a:r>
              <a:rPr lang="en-GB" sz="1400" b="1">
                <a:solidFill>
                  <a:srgbClr val="FFFFFF"/>
                </a:solidFill>
                <a:latin typeface="Futura Bk" pitchFamily="34" charset="0"/>
              </a:rPr>
              <a:t>CISO / CIO /</a:t>
            </a:r>
            <a:br>
              <a:rPr lang="en-GB" sz="1400" b="1">
                <a:solidFill>
                  <a:srgbClr val="FFFFFF"/>
                </a:solidFill>
                <a:latin typeface="Futura Bk" pitchFamily="34" charset="0"/>
              </a:rPr>
            </a:br>
            <a:r>
              <a:rPr lang="en-GB" sz="1400" b="1">
                <a:solidFill>
                  <a:srgbClr val="FFFFFF"/>
                </a:solidFill>
                <a:latin typeface="Futura Bk" pitchFamily="34" charset="0"/>
              </a:rPr>
              <a:t>Business</a:t>
            </a:r>
          </a:p>
        </p:txBody>
      </p:sp>
      <p:sp>
        <p:nvSpPr>
          <p:cNvPr id="80918" name="Text Box 15"/>
          <p:cNvSpPr txBox="1">
            <a:spLocks noChangeArrowheads="1"/>
          </p:cNvSpPr>
          <p:nvPr/>
        </p:nvSpPr>
        <p:spPr bwMode="auto">
          <a:xfrm>
            <a:off x="3098800" y="1158875"/>
            <a:ext cx="2411413" cy="523875"/>
          </a:xfrm>
          <a:prstGeom prst="rect">
            <a:avLst/>
          </a:prstGeom>
          <a:noFill/>
          <a:ln w="19050" algn="ctr">
            <a:noFill/>
            <a:miter lim="800000"/>
            <a:headEnd/>
            <a:tailEnd/>
          </a:ln>
        </p:spPr>
        <p:txBody>
          <a:bodyPr>
            <a:spAutoFit/>
          </a:bodyPr>
          <a:lstStyle/>
          <a:p>
            <a:pPr algn="ctr" eaLnBrk="0" hangingPunct="0"/>
            <a:r>
              <a:rPr lang="en-GB" sz="1400">
                <a:solidFill>
                  <a:srgbClr val="FFFFFF"/>
                </a:solidFill>
                <a:latin typeface="Futura Bk" pitchFamily="34" charset="0"/>
              </a:rPr>
              <a:t>Security/Systems</a:t>
            </a:r>
            <a:br>
              <a:rPr lang="en-GB" sz="1400">
                <a:solidFill>
                  <a:srgbClr val="FFFFFF"/>
                </a:solidFill>
                <a:latin typeface="Futura Bk" pitchFamily="34" charset="0"/>
              </a:rPr>
            </a:br>
            <a:r>
              <a:rPr lang="en-GB" sz="1400">
                <a:solidFill>
                  <a:srgbClr val="FFFFFF"/>
                </a:solidFill>
                <a:latin typeface="Futura Bk" pitchFamily="34" charset="0"/>
              </a:rPr>
              <a:t>Domain knowledge</a:t>
            </a:r>
          </a:p>
        </p:txBody>
      </p:sp>
      <p:sp>
        <p:nvSpPr>
          <p:cNvPr id="80919" name="Text Box 17"/>
          <p:cNvSpPr txBox="1">
            <a:spLocks noChangeArrowheads="1"/>
          </p:cNvSpPr>
          <p:nvPr/>
        </p:nvSpPr>
        <p:spPr bwMode="auto">
          <a:xfrm>
            <a:off x="3146425" y="4491038"/>
            <a:ext cx="2187575" cy="307975"/>
          </a:xfrm>
          <a:prstGeom prst="rect">
            <a:avLst/>
          </a:prstGeom>
          <a:noFill/>
          <a:ln w="19050" algn="ctr">
            <a:noFill/>
            <a:miter lim="800000"/>
            <a:headEnd/>
            <a:tailEnd/>
          </a:ln>
        </p:spPr>
        <p:txBody>
          <a:bodyPr>
            <a:spAutoFit/>
          </a:bodyPr>
          <a:lstStyle/>
          <a:p>
            <a:pPr eaLnBrk="0" hangingPunct="0"/>
            <a:r>
              <a:rPr lang="en-GB" sz="1400">
                <a:solidFill>
                  <a:srgbClr val="FFFFFF"/>
                </a:solidFill>
                <a:latin typeface="Futura Bk" pitchFamily="34" charset="0"/>
              </a:rPr>
              <a:t>Business Knowledge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35"/>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r>
              <a:rPr cap="none" smtClean="0"/>
              <a:t>PACKAGED SECURITY ANALYTICS</a:t>
            </a:r>
          </a:p>
        </p:txBody>
      </p:sp>
      <p:sp>
        <p:nvSpPr>
          <p:cNvPr id="82946" name="Text Placeholder 4"/>
          <p:cNvSpPr>
            <a:spLocks noGrp="1"/>
          </p:cNvSpPr>
          <p:nvPr>
            <p:ph type="body" sz="quarter" idx="4294967295"/>
          </p:nvPr>
        </p:nvSpPr>
        <p:spPr>
          <a:xfrm>
            <a:off x="247650" y="695325"/>
            <a:ext cx="8366125" cy="401638"/>
          </a:xfrm>
        </p:spPr>
        <p:txBody>
          <a:bodyPr/>
          <a:lstStyle/>
          <a:p>
            <a:pPr marL="0" indent="0">
              <a:lnSpc>
                <a:spcPct val="100000"/>
              </a:lnSpc>
              <a:spcBef>
                <a:spcPct val="0"/>
              </a:spcBef>
              <a:buFont typeface="Futura Bk" pitchFamily="34" charset="0"/>
              <a:buNone/>
            </a:pPr>
            <a:r>
              <a:rPr lang="en-US" smtClean="0">
                <a:solidFill>
                  <a:srgbClr val="7B7B79"/>
                </a:solidFill>
              </a:rPr>
              <a:t>Transforming security management to one based on scientific rigor</a:t>
            </a:r>
          </a:p>
          <a:p>
            <a:pPr marL="0" indent="0">
              <a:lnSpc>
                <a:spcPct val="100000"/>
              </a:lnSpc>
              <a:spcBef>
                <a:spcPct val="0"/>
              </a:spcBef>
              <a:buFont typeface="Futura Bk" pitchFamily="34" charset="0"/>
              <a:buNone/>
            </a:pPr>
            <a:endParaRPr lang="en-GB" smtClean="0">
              <a:solidFill>
                <a:srgbClr val="7B7B79"/>
              </a:solidFill>
            </a:endParaRPr>
          </a:p>
        </p:txBody>
      </p:sp>
      <p:pic>
        <p:nvPicPr>
          <p:cNvPr id="82947" name="Picture 40" descr="Security Analytics Diagram_styled.jpg"/>
          <p:cNvPicPr>
            <a:picLocks noChangeAspect="1"/>
          </p:cNvPicPr>
          <p:nvPr/>
        </p:nvPicPr>
        <p:blipFill>
          <a:blip r:embed="rId3"/>
          <a:srcRect/>
          <a:stretch>
            <a:fillRect/>
          </a:stretch>
        </p:blipFill>
        <p:spPr bwMode="auto">
          <a:xfrm>
            <a:off x="3795713" y="1595438"/>
            <a:ext cx="4459287" cy="2211387"/>
          </a:xfrm>
          <a:prstGeom prst="rect">
            <a:avLst/>
          </a:prstGeom>
          <a:noFill/>
          <a:ln w="9525">
            <a:noFill/>
            <a:miter lim="800000"/>
            <a:headEnd/>
            <a:tailEnd/>
          </a:ln>
        </p:spPr>
      </p:pic>
      <p:sp>
        <p:nvSpPr>
          <p:cNvPr id="82948" name="Text Placeholder 19"/>
          <p:cNvSpPr>
            <a:spLocks noGrp="1"/>
          </p:cNvSpPr>
          <p:nvPr>
            <p:ph type="body" sz="quarter" idx="4294967295"/>
          </p:nvPr>
        </p:nvSpPr>
        <p:spPr>
          <a:xfrm>
            <a:off x="122238" y="1336675"/>
            <a:ext cx="4078287" cy="2478088"/>
          </a:xfrm>
        </p:spPr>
        <p:txBody>
          <a:bodyPr/>
          <a:lstStyle/>
          <a:p>
            <a:pPr>
              <a:lnSpc>
                <a:spcPct val="100000"/>
              </a:lnSpc>
            </a:pPr>
            <a:r>
              <a:rPr lang="en-GB" sz="1700" smtClean="0"/>
              <a:t>Launched at Infosec 2010 as part of Security Business Intelligence</a:t>
            </a:r>
          </a:p>
          <a:p>
            <a:pPr>
              <a:lnSpc>
                <a:spcPct val="100000"/>
              </a:lnSpc>
            </a:pPr>
            <a:r>
              <a:rPr lang="en-US" sz="1700" smtClean="0"/>
              <a:t>Based on VTM/IAM case studies</a:t>
            </a:r>
            <a:endParaRPr lang="en-GB" sz="1700" smtClean="0"/>
          </a:p>
          <a:p>
            <a:pPr>
              <a:lnSpc>
                <a:spcPct val="100000"/>
              </a:lnSpc>
            </a:pPr>
            <a:r>
              <a:rPr lang="en-US" sz="1700" smtClean="0"/>
              <a:t>Iterative engagement approach to define the problem and explore possible solutions and their tradeoffs</a:t>
            </a:r>
          </a:p>
          <a:p>
            <a:pPr>
              <a:lnSpc>
                <a:spcPct val="100000"/>
              </a:lnSpc>
            </a:pPr>
            <a:r>
              <a:rPr lang="en-GB" sz="1700" smtClean="0"/>
              <a:t>Generation of full report</a:t>
            </a:r>
          </a:p>
          <a:p>
            <a:pPr>
              <a:lnSpc>
                <a:spcPct val="100000"/>
              </a:lnSpc>
              <a:buFont typeface="Futura Bk" pitchFamily="34" charset="0"/>
              <a:buNone/>
            </a:pPr>
            <a:endParaRPr lang="en-GB" sz="1700" smtClean="0"/>
          </a:p>
        </p:txBody>
      </p:sp>
      <p:sp>
        <p:nvSpPr>
          <p:cNvPr id="87046" name="Text Box 6"/>
          <p:cNvSpPr txBox="1">
            <a:spLocks noChangeArrowheads="1"/>
          </p:cNvSpPr>
          <p:nvPr/>
        </p:nvSpPr>
        <p:spPr bwMode="auto">
          <a:xfrm>
            <a:off x="174625" y="4221163"/>
            <a:ext cx="7735888"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b="1">
                <a:solidFill>
                  <a:srgbClr val="000000"/>
                </a:solidFill>
                <a:sym typeface="Wingdings" pitchFamily="2" charset="2"/>
              </a:rPr>
              <a:t> Application of Security Analytics to Cloud Stewardship Economics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Cloud Stewardship Economics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bwMode="auto">
          <a:xfrm>
            <a:off x="238125" y="292100"/>
            <a:ext cx="8375650" cy="488950"/>
          </a:xfrm>
          <a:noFill/>
        </p:spPr>
        <p:txBody>
          <a:bodyPr wrap="square" numCol="1" compatLnSpc="1">
            <a:prstTxWarp prst="textNoShape">
              <a:avLst/>
            </a:prstTxWarp>
          </a:bodyPr>
          <a:lstStyle/>
          <a:p>
            <a:r>
              <a:rPr lang="en-GB" sz="2700" cap="none" smtClean="0"/>
              <a:t>Cloud Computing: Definition</a:t>
            </a:r>
          </a:p>
        </p:txBody>
      </p:sp>
      <p:sp>
        <p:nvSpPr>
          <p:cNvPr id="43010" name="Rectangle 3"/>
          <p:cNvSpPr>
            <a:spLocks noGrp="1"/>
          </p:cNvSpPr>
          <p:nvPr>
            <p:ph type="body" idx="4294967295"/>
          </p:nvPr>
        </p:nvSpPr>
        <p:spPr>
          <a:xfrm>
            <a:off x="153988" y="795338"/>
            <a:ext cx="8990012" cy="3773487"/>
          </a:xfrm>
        </p:spPr>
        <p:txBody>
          <a:bodyPr/>
          <a:lstStyle/>
          <a:p>
            <a:pPr>
              <a:lnSpc>
                <a:spcPct val="100000"/>
              </a:lnSpc>
            </a:pPr>
            <a:r>
              <a:rPr lang="en-GB" sz="1800" smtClean="0"/>
              <a:t>No Unique Definition or General Consensus about what Cloud Computing is …</a:t>
            </a:r>
          </a:p>
          <a:p>
            <a:pPr>
              <a:lnSpc>
                <a:spcPct val="100000"/>
              </a:lnSpc>
            </a:pPr>
            <a:r>
              <a:rPr lang="en-GB" sz="1800" smtClean="0"/>
              <a:t>Different Perspectives &amp; Focuses (Platform, SW, Service Levels…)</a:t>
            </a:r>
          </a:p>
          <a:p>
            <a:pPr>
              <a:lnSpc>
                <a:spcPct val="60000"/>
              </a:lnSpc>
              <a:buFont typeface="Futura Bk" pitchFamily="34" charset="0"/>
              <a:buNone/>
            </a:pPr>
            <a:endParaRPr lang="en-GB" sz="1800" smtClean="0"/>
          </a:p>
          <a:p>
            <a:pPr>
              <a:lnSpc>
                <a:spcPct val="100000"/>
              </a:lnSpc>
            </a:pPr>
            <a:r>
              <a:rPr lang="en-GB" smtClean="0"/>
              <a:t>Flavours:</a:t>
            </a:r>
          </a:p>
          <a:p>
            <a:pPr lvl="1">
              <a:lnSpc>
                <a:spcPct val="100000"/>
              </a:lnSpc>
            </a:pPr>
            <a:r>
              <a:rPr lang="en-GB" sz="1400" smtClean="0">
                <a:solidFill>
                  <a:schemeClr val="accent1"/>
                </a:solidFill>
              </a:rPr>
              <a:t>Computing and IT  Resources Accessible Online</a:t>
            </a:r>
          </a:p>
          <a:p>
            <a:pPr lvl="1">
              <a:lnSpc>
                <a:spcPct val="100000"/>
              </a:lnSpc>
            </a:pPr>
            <a:r>
              <a:rPr lang="en-GB" sz="1400" smtClean="0">
                <a:solidFill>
                  <a:schemeClr val="accent1"/>
                </a:solidFill>
              </a:rPr>
              <a:t>Dynamically Scalable Computing Power </a:t>
            </a:r>
          </a:p>
          <a:p>
            <a:pPr lvl="1">
              <a:lnSpc>
                <a:spcPct val="100000"/>
              </a:lnSpc>
            </a:pPr>
            <a:r>
              <a:rPr lang="en-GB" sz="1400" smtClean="0">
                <a:solidFill>
                  <a:schemeClr val="accent1"/>
                </a:solidFill>
              </a:rPr>
              <a:t>Virtualization of Resources</a:t>
            </a:r>
          </a:p>
          <a:p>
            <a:pPr lvl="1">
              <a:lnSpc>
                <a:spcPct val="100000"/>
              </a:lnSpc>
            </a:pPr>
            <a:r>
              <a:rPr lang="en-GB" sz="1400" smtClean="0">
                <a:solidFill>
                  <a:schemeClr val="accent1"/>
                </a:solidFill>
              </a:rPr>
              <a:t>Access to (potentially) Composable &amp; Interchangeable Services </a:t>
            </a:r>
          </a:p>
          <a:p>
            <a:pPr lvl="1">
              <a:lnSpc>
                <a:spcPct val="100000"/>
              </a:lnSpc>
            </a:pPr>
            <a:r>
              <a:rPr lang="en-GB" sz="1400" smtClean="0">
                <a:solidFill>
                  <a:schemeClr val="accent1"/>
                </a:solidFill>
              </a:rPr>
              <a:t>Abstraction of IT Infrastructure </a:t>
            </a:r>
          </a:p>
          <a:p>
            <a:pPr lvl="1">
              <a:lnSpc>
                <a:spcPct val="100000"/>
              </a:lnSpc>
              <a:buFont typeface="Arial" charset="0"/>
              <a:buNone/>
            </a:pPr>
            <a:r>
              <a:rPr lang="en-GB" sz="1400" smtClean="0">
                <a:solidFill>
                  <a:schemeClr val="accent1"/>
                </a:solidFill>
                <a:sym typeface="Wingdings" pitchFamily="2" charset="2"/>
              </a:rPr>
              <a:t>     No need to understand its implementation: use Services &amp; their APIs</a:t>
            </a:r>
          </a:p>
          <a:p>
            <a:pPr lvl="1">
              <a:lnSpc>
                <a:spcPct val="100000"/>
              </a:lnSpc>
            </a:pPr>
            <a:r>
              <a:rPr lang="en-GB" sz="1400" smtClean="0">
                <a:solidFill>
                  <a:schemeClr val="accent1"/>
                </a:solidFill>
                <a:sym typeface="Wingdings" pitchFamily="2" charset="2"/>
              </a:rPr>
              <a:t>Related “Buzzwords”: </a:t>
            </a:r>
            <a:r>
              <a:rPr lang="en-GB" sz="1400" smtClean="0">
                <a:solidFill>
                  <a:schemeClr val="accent1"/>
                </a:solidFill>
              </a:rPr>
              <a:t> Iaas, PaaS, SaaS, EaaS, … </a:t>
            </a:r>
          </a:p>
          <a:p>
            <a:pPr lvl="1">
              <a:lnSpc>
                <a:spcPct val="100000"/>
              </a:lnSpc>
            </a:pPr>
            <a:r>
              <a:rPr lang="en-GB" sz="1400" smtClean="0">
                <a:solidFill>
                  <a:schemeClr val="accent1"/>
                </a:solidFill>
              </a:rPr>
              <a:t>Some current players, at the Infrastructure &amp; Service Level: </a:t>
            </a:r>
          </a:p>
          <a:p>
            <a:pPr lvl="1">
              <a:lnSpc>
                <a:spcPct val="100000"/>
              </a:lnSpc>
              <a:buFont typeface="Arial" charset="0"/>
              <a:buNone/>
            </a:pPr>
            <a:r>
              <a:rPr lang="en-GB" sz="1400" smtClean="0">
                <a:solidFill>
                  <a:schemeClr val="accent1"/>
                </a:solidFill>
              </a:rPr>
              <a:t>   Salesfoce.com, Google Apps, Amazon, Yahoo, Microsoft, IBM, HP, etc.</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6"/>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pPr eaLnBrk="1" hangingPunct="1"/>
            <a:r>
              <a:rPr lang="en-GB" cap="none" smtClean="0"/>
              <a:t>UK Government Founded Collaborative Initiative</a:t>
            </a:r>
            <a:endParaRPr cap="none" smtClean="0"/>
          </a:p>
        </p:txBody>
      </p:sp>
      <p:sp>
        <p:nvSpPr>
          <p:cNvPr id="86018" name="Text Placeholder 71"/>
          <p:cNvSpPr>
            <a:spLocks noGrp="1"/>
          </p:cNvSpPr>
          <p:nvPr>
            <p:ph type="body" sz="quarter" idx="4294967295"/>
          </p:nvPr>
        </p:nvSpPr>
        <p:spPr>
          <a:xfrm>
            <a:off x="255588" y="1279525"/>
            <a:ext cx="7662862" cy="3319463"/>
          </a:xfrm>
        </p:spPr>
        <p:txBody>
          <a:bodyPr/>
          <a:lstStyle/>
          <a:p>
            <a:pPr eaLnBrk="1" hangingPunct="1"/>
            <a:r>
              <a:rPr lang="en-GB" b="1" smtClean="0"/>
              <a:t>Cloud Stewardship Economics: </a:t>
            </a:r>
          </a:p>
          <a:p>
            <a:pPr marL="338138" lvl="1" indent="-106363" eaLnBrk="1" hangingPunct="1"/>
            <a:r>
              <a:rPr lang="en-GB" smtClean="0"/>
              <a:t>Economics &amp; System Modelling -&gt; Cloud Eco-Systems</a:t>
            </a:r>
          </a:p>
          <a:p>
            <a:pPr marL="338138" lvl="1" indent="-106363" eaLnBrk="1" hangingPunct="1"/>
            <a:r>
              <a:rPr lang="en-GB" smtClean="0"/>
              <a:t>Aberdeen University, Bath University, IISP, Lloyds of London, Marmalade Box, Sapphire, Validsoft</a:t>
            </a:r>
          </a:p>
        </p:txBody>
      </p:sp>
      <p:sp>
        <p:nvSpPr>
          <p:cNvPr id="286759" name="Text Box 39"/>
          <p:cNvSpPr txBox="1">
            <a:spLocks noChangeArrowheads="1"/>
          </p:cNvSpPr>
          <p:nvPr/>
        </p:nvSpPr>
        <p:spPr bwMode="auto">
          <a:xfrm>
            <a:off x="296863" y="4225925"/>
            <a:ext cx="6958012" cy="2746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Source &amp; Contacts: HP Labs, Systems Security Lab (SSL), Bristol, UK – Simon Shiu, Adrian Baldwin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6"/>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pPr eaLnBrk="1" hangingPunct="1"/>
            <a:r>
              <a:rPr lang="en-GB" cap="none" smtClean="0"/>
              <a:t>The Cloud Ecosystem</a:t>
            </a:r>
            <a:endParaRPr cap="none" smtClean="0"/>
          </a:p>
        </p:txBody>
      </p:sp>
      <p:grpSp>
        <p:nvGrpSpPr>
          <p:cNvPr id="87042" name="Group 66"/>
          <p:cNvGrpSpPr>
            <a:grpSpLocks/>
          </p:cNvGrpSpPr>
          <p:nvPr/>
        </p:nvGrpSpPr>
        <p:grpSpPr bwMode="auto">
          <a:xfrm>
            <a:off x="209550" y="744538"/>
            <a:ext cx="8045450" cy="4176712"/>
            <a:chOff x="279854" y="938349"/>
            <a:chExt cx="8537575" cy="4869180"/>
          </a:xfrm>
        </p:grpSpPr>
        <p:sp>
          <p:nvSpPr>
            <p:cNvPr id="38" name="Rounded Rectangle 37"/>
            <p:cNvSpPr/>
            <p:nvPr/>
          </p:nvSpPr>
          <p:spPr>
            <a:xfrm>
              <a:off x="283223" y="938349"/>
              <a:ext cx="1214600" cy="75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Consumer</a:t>
              </a:r>
              <a:endParaRPr lang="en-US" sz="1400" dirty="0"/>
            </a:p>
          </p:txBody>
        </p:sp>
        <p:sp>
          <p:nvSpPr>
            <p:cNvPr id="39" name="Rounded Rectangle 38"/>
            <p:cNvSpPr/>
            <p:nvPr/>
          </p:nvSpPr>
          <p:spPr>
            <a:xfrm>
              <a:off x="2003205" y="1284429"/>
              <a:ext cx="1214599" cy="75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Small Business</a:t>
              </a:r>
              <a:endParaRPr lang="en-US" sz="1400" dirty="0"/>
            </a:p>
          </p:txBody>
        </p:sp>
        <p:sp>
          <p:nvSpPr>
            <p:cNvPr id="40" name="Rounded Rectangle 39"/>
            <p:cNvSpPr/>
            <p:nvPr/>
          </p:nvSpPr>
          <p:spPr>
            <a:xfrm>
              <a:off x="3719816" y="938349"/>
              <a:ext cx="1214600" cy="75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Enterprise</a:t>
              </a:r>
              <a:endParaRPr lang="en-US" sz="1400" dirty="0"/>
            </a:p>
          </p:txBody>
        </p:sp>
        <p:sp>
          <p:nvSpPr>
            <p:cNvPr id="41" name="Rounded Rectangle 40"/>
            <p:cNvSpPr/>
            <p:nvPr/>
          </p:nvSpPr>
          <p:spPr>
            <a:xfrm>
              <a:off x="5512235" y="1284429"/>
              <a:ext cx="1322415" cy="758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Government</a:t>
              </a:r>
              <a:br>
                <a:rPr lang="en-GB" sz="1400" dirty="0"/>
              </a:br>
              <a:r>
                <a:rPr lang="en-GB" sz="1400" dirty="0"/>
                <a:t>Department</a:t>
              </a:r>
              <a:endParaRPr lang="en-US" sz="1400" dirty="0"/>
            </a:p>
          </p:txBody>
        </p:sp>
        <p:sp>
          <p:nvSpPr>
            <p:cNvPr id="42" name="Rounded Rectangle 41"/>
            <p:cNvSpPr/>
            <p:nvPr/>
          </p:nvSpPr>
          <p:spPr>
            <a:xfrm>
              <a:off x="552760" y="3020381"/>
              <a:ext cx="1214600" cy="7587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CRM </a:t>
              </a:r>
              <a:r>
                <a:rPr lang="en-GB" sz="1400" dirty="0" err="1"/>
                <a:t>aa</a:t>
              </a:r>
              <a:r>
                <a:rPr lang="en-GB" sz="1400" dirty="0"/>
                <a:t> </a:t>
              </a:r>
              <a:br>
                <a:rPr lang="en-GB" sz="1400" dirty="0"/>
              </a:br>
              <a:r>
                <a:rPr lang="en-GB" sz="1400" dirty="0"/>
                <a:t>Service</a:t>
              </a:r>
              <a:endParaRPr lang="en-US" sz="1400" dirty="0"/>
            </a:p>
          </p:txBody>
        </p:sp>
        <p:sp>
          <p:nvSpPr>
            <p:cNvPr id="43" name="Rounded Rectangle 42"/>
            <p:cNvSpPr/>
            <p:nvPr/>
          </p:nvSpPr>
          <p:spPr>
            <a:xfrm>
              <a:off x="4910832" y="2955607"/>
              <a:ext cx="1212915" cy="7569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Bundled Portal </a:t>
              </a:r>
              <a:r>
                <a:rPr lang="en-GB" sz="1400" dirty="0" err="1"/>
                <a:t>aa</a:t>
              </a:r>
              <a:r>
                <a:rPr lang="en-GB" sz="1400" dirty="0"/>
                <a:t/>
              </a:r>
              <a:br>
                <a:rPr lang="en-GB" sz="1400" dirty="0"/>
              </a:br>
              <a:r>
                <a:rPr lang="en-GB" sz="1400" dirty="0"/>
                <a:t>Service</a:t>
              </a:r>
              <a:endParaRPr lang="en-US" sz="1400" dirty="0"/>
            </a:p>
          </p:txBody>
        </p:sp>
        <p:sp>
          <p:nvSpPr>
            <p:cNvPr id="44" name="Rounded Rectangle 43"/>
            <p:cNvSpPr/>
            <p:nvPr/>
          </p:nvSpPr>
          <p:spPr>
            <a:xfrm>
              <a:off x="2697262" y="3214705"/>
              <a:ext cx="1214599" cy="7587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err="1"/>
                <a:t>Comms</a:t>
              </a:r>
              <a:r>
                <a:rPr lang="en-GB" sz="1400" dirty="0"/>
                <a:t> </a:t>
              </a:r>
              <a:r>
                <a:rPr lang="en-GB" sz="1400" dirty="0" err="1"/>
                <a:t>aa</a:t>
              </a:r>
              <a:r>
                <a:rPr lang="en-GB" sz="1400" dirty="0"/>
                <a:t> </a:t>
              </a:r>
              <a:br>
                <a:rPr lang="en-GB" sz="1400" dirty="0"/>
              </a:br>
              <a:r>
                <a:rPr lang="en-GB" sz="1400" dirty="0"/>
                <a:t>Service</a:t>
              </a:r>
              <a:endParaRPr lang="en-US" sz="1400" dirty="0"/>
            </a:p>
          </p:txBody>
        </p:sp>
        <p:sp>
          <p:nvSpPr>
            <p:cNvPr id="45" name="Rounded Rectangle 44"/>
            <p:cNvSpPr/>
            <p:nvPr/>
          </p:nvSpPr>
          <p:spPr>
            <a:xfrm>
              <a:off x="279854" y="4574966"/>
              <a:ext cx="1214600" cy="7569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CPU Service</a:t>
              </a:r>
              <a:endParaRPr lang="en-US" sz="1400" dirty="0"/>
            </a:p>
          </p:txBody>
        </p:sp>
        <p:sp>
          <p:nvSpPr>
            <p:cNvPr id="46" name="Rounded Rectangle 45"/>
            <p:cNvSpPr/>
            <p:nvPr/>
          </p:nvSpPr>
          <p:spPr>
            <a:xfrm>
              <a:off x="1772413" y="4876630"/>
              <a:ext cx="1295461" cy="7587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Infrastructure Service</a:t>
              </a:r>
              <a:endParaRPr lang="en-US" sz="1400" dirty="0"/>
            </a:p>
          </p:txBody>
        </p:sp>
        <p:sp>
          <p:nvSpPr>
            <p:cNvPr id="47" name="Rounded Rectangle 46"/>
            <p:cNvSpPr/>
            <p:nvPr/>
          </p:nvSpPr>
          <p:spPr>
            <a:xfrm>
              <a:off x="3387950" y="4574966"/>
              <a:ext cx="1591951" cy="7569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Secure Archive Storage Service</a:t>
              </a:r>
              <a:endParaRPr lang="en-US" sz="1400" dirty="0"/>
            </a:p>
          </p:txBody>
        </p:sp>
        <p:sp>
          <p:nvSpPr>
            <p:cNvPr id="48" name="Rounded Rectangle 47"/>
            <p:cNvSpPr/>
            <p:nvPr/>
          </p:nvSpPr>
          <p:spPr>
            <a:xfrm>
              <a:off x="5434743" y="4961762"/>
              <a:ext cx="1556574" cy="8457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24*7 Available</a:t>
              </a:r>
              <a:br>
                <a:rPr lang="en-GB" sz="1400" dirty="0"/>
              </a:br>
              <a:r>
                <a:rPr lang="en-GB" sz="1400" dirty="0"/>
                <a:t>Storage Service</a:t>
              </a:r>
              <a:endParaRPr lang="en-US" sz="1400" dirty="0"/>
            </a:p>
          </p:txBody>
        </p:sp>
        <p:cxnSp>
          <p:nvCxnSpPr>
            <p:cNvPr id="49" name="Straight Arrow Connector 48"/>
            <p:cNvCxnSpPr>
              <a:stCxn id="38" idx="2"/>
              <a:endCxn id="44" idx="0"/>
            </p:cNvCxnSpPr>
            <p:nvPr/>
          </p:nvCxnSpPr>
          <p:spPr>
            <a:xfrm rot="16200000" flipH="1">
              <a:off x="1338757" y="1249743"/>
              <a:ext cx="1517571" cy="2412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4" idx="2"/>
              <a:endCxn id="46" idx="0"/>
            </p:cNvCxnSpPr>
            <p:nvPr/>
          </p:nvCxnSpPr>
          <p:spPr>
            <a:xfrm rot="5400000">
              <a:off x="2409941" y="3982851"/>
              <a:ext cx="903140" cy="884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2" idx="0"/>
            </p:cNvCxnSpPr>
            <p:nvPr/>
          </p:nvCxnSpPr>
          <p:spPr>
            <a:xfrm rot="5400000">
              <a:off x="3179010" y="25106"/>
              <a:ext cx="977167" cy="501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2"/>
              <a:endCxn id="43" idx="0"/>
            </p:cNvCxnSpPr>
            <p:nvPr/>
          </p:nvCxnSpPr>
          <p:spPr>
            <a:xfrm rot="16200000" flipH="1">
              <a:off x="4293388" y="1731705"/>
              <a:ext cx="1258473" cy="1189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0" idx="2"/>
              <a:endCxn id="42" idx="0"/>
            </p:cNvCxnSpPr>
            <p:nvPr/>
          </p:nvCxnSpPr>
          <p:spPr>
            <a:xfrm rot="5400000">
              <a:off x="2082807" y="775230"/>
              <a:ext cx="1323247" cy="316705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9" idx="2"/>
              <a:endCxn id="43" idx="0"/>
            </p:cNvCxnSpPr>
            <p:nvPr/>
          </p:nvCxnSpPr>
          <p:spPr>
            <a:xfrm rot="16200000" flipH="1">
              <a:off x="3608121" y="1046439"/>
              <a:ext cx="912394" cy="2905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1" idx="2"/>
              <a:endCxn id="44" idx="0"/>
            </p:cNvCxnSpPr>
            <p:nvPr/>
          </p:nvCxnSpPr>
          <p:spPr>
            <a:xfrm rot="5400000">
              <a:off x="4153257" y="1193676"/>
              <a:ext cx="1171491" cy="2870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4" idx="2"/>
              <a:endCxn id="47" idx="0"/>
            </p:cNvCxnSpPr>
            <p:nvPr/>
          </p:nvCxnSpPr>
          <p:spPr>
            <a:xfrm rot="16200000" flipH="1">
              <a:off x="3442663" y="3834546"/>
              <a:ext cx="601476" cy="87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2" idx="2"/>
              <a:endCxn id="47" idx="0"/>
            </p:cNvCxnSpPr>
            <p:nvPr/>
          </p:nvCxnSpPr>
          <p:spPr>
            <a:xfrm rot="16200000" flipH="1">
              <a:off x="2274093" y="2665976"/>
              <a:ext cx="795799" cy="3022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2" idx="2"/>
              <a:endCxn id="45" idx="0"/>
            </p:cNvCxnSpPr>
            <p:nvPr/>
          </p:nvCxnSpPr>
          <p:spPr>
            <a:xfrm rot="5400000">
              <a:off x="626550" y="4040613"/>
              <a:ext cx="795799" cy="272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3" idx="2"/>
              <a:endCxn id="47" idx="0"/>
            </p:cNvCxnSpPr>
            <p:nvPr/>
          </p:nvCxnSpPr>
          <p:spPr>
            <a:xfrm rot="5400000">
              <a:off x="4418974" y="3476651"/>
              <a:ext cx="862424" cy="1334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3" idx="2"/>
              <a:endCxn id="48" idx="0"/>
            </p:cNvCxnSpPr>
            <p:nvPr/>
          </p:nvCxnSpPr>
          <p:spPr>
            <a:xfrm rot="16200000" flipH="1">
              <a:off x="5240550" y="3989281"/>
              <a:ext cx="1249220" cy="69574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3" idx="2"/>
              <a:endCxn id="45" idx="0"/>
            </p:cNvCxnSpPr>
            <p:nvPr/>
          </p:nvCxnSpPr>
          <p:spPr>
            <a:xfrm rot="5400000">
              <a:off x="2771430" y="1829108"/>
              <a:ext cx="862424" cy="462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5" idx="0"/>
            </p:cNvCxnSpPr>
            <p:nvPr/>
          </p:nvCxnSpPr>
          <p:spPr>
            <a:xfrm rot="5400000">
              <a:off x="483796" y="2447415"/>
              <a:ext cx="2531752" cy="172335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1" idx="2"/>
              <a:endCxn id="47" idx="0"/>
            </p:cNvCxnSpPr>
            <p:nvPr/>
          </p:nvCxnSpPr>
          <p:spPr>
            <a:xfrm rot="5400000">
              <a:off x="3912809" y="2313488"/>
              <a:ext cx="2531752" cy="1991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069" name="TextBox 28"/>
            <p:cNvSpPr txBox="1">
              <a:spLocks noChangeArrowheads="1"/>
            </p:cNvSpPr>
            <p:nvPr/>
          </p:nvSpPr>
          <p:spPr bwMode="auto">
            <a:xfrm>
              <a:off x="6894168" y="1274231"/>
              <a:ext cx="1923261" cy="707886"/>
            </a:xfrm>
            <a:prstGeom prst="rect">
              <a:avLst/>
            </a:prstGeom>
            <a:noFill/>
            <a:ln w="9525">
              <a:noFill/>
              <a:miter lim="800000"/>
              <a:headEnd/>
              <a:tailEnd/>
            </a:ln>
          </p:spPr>
          <p:txBody>
            <a:bodyPr>
              <a:spAutoFit/>
            </a:bodyPr>
            <a:lstStyle/>
            <a:p>
              <a:r>
                <a:rPr lang="en-GB" sz="2000">
                  <a:latin typeface="Futura Bk" pitchFamily="34" charset="0"/>
                </a:rPr>
                <a:t>Pure Service Consumers</a:t>
              </a:r>
              <a:endParaRPr lang="en-US" sz="2000">
                <a:latin typeface="Futura Bk" pitchFamily="34" charset="0"/>
              </a:endParaRPr>
            </a:p>
          </p:txBody>
        </p:sp>
        <p:sp>
          <p:nvSpPr>
            <p:cNvPr id="87070" name="TextBox 29"/>
            <p:cNvSpPr txBox="1">
              <a:spLocks noChangeArrowheads="1"/>
            </p:cNvSpPr>
            <p:nvPr/>
          </p:nvSpPr>
          <p:spPr bwMode="auto">
            <a:xfrm>
              <a:off x="7036095" y="4864203"/>
              <a:ext cx="1781334" cy="707886"/>
            </a:xfrm>
            <a:prstGeom prst="rect">
              <a:avLst/>
            </a:prstGeom>
            <a:noFill/>
            <a:ln w="9525">
              <a:noFill/>
              <a:miter lim="800000"/>
              <a:headEnd/>
              <a:tailEnd/>
            </a:ln>
          </p:spPr>
          <p:txBody>
            <a:bodyPr>
              <a:spAutoFit/>
            </a:bodyPr>
            <a:lstStyle/>
            <a:p>
              <a:r>
                <a:rPr lang="en-GB" sz="2000">
                  <a:latin typeface="Futura Bk" pitchFamily="34" charset="0"/>
                </a:rPr>
                <a:t>Pure Service Providers</a:t>
              </a:r>
              <a:endParaRPr lang="en-US" sz="2000">
                <a:latin typeface="Futura Bk" pitchFamily="34" charset="0"/>
              </a:endParaRPr>
            </a:p>
          </p:txBody>
        </p:sp>
        <p:sp>
          <p:nvSpPr>
            <p:cNvPr id="87071" name="TextBox 30"/>
            <p:cNvSpPr txBox="1">
              <a:spLocks noChangeArrowheads="1"/>
            </p:cNvSpPr>
            <p:nvPr/>
          </p:nvSpPr>
          <p:spPr bwMode="auto">
            <a:xfrm>
              <a:off x="6616043" y="2877288"/>
              <a:ext cx="1781334" cy="1015663"/>
            </a:xfrm>
            <a:prstGeom prst="rect">
              <a:avLst/>
            </a:prstGeom>
            <a:noFill/>
            <a:ln w="9525">
              <a:noFill/>
              <a:miter lim="800000"/>
              <a:headEnd/>
              <a:tailEnd/>
            </a:ln>
          </p:spPr>
          <p:txBody>
            <a:bodyPr>
              <a:spAutoFit/>
            </a:bodyPr>
            <a:lstStyle/>
            <a:p>
              <a:r>
                <a:rPr lang="en-GB" sz="2000">
                  <a:latin typeface="Futura Bk" pitchFamily="34" charset="0"/>
                </a:rPr>
                <a:t>Service Consumer/ Providers</a:t>
              </a:r>
              <a:endParaRPr lang="en-US" sz="2000">
                <a:latin typeface="Futura Bk" pitchFamily="34" charset="0"/>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6"/>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pPr eaLnBrk="1" hangingPunct="1"/>
            <a:r>
              <a:rPr lang="en-GB" cap="none" smtClean="0"/>
              <a:t>Stewardship in the Cloud Ecosystem</a:t>
            </a:r>
            <a:endParaRPr cap="none" smtClean="0"/>
          </a:p>
        </p:txBody>
      </p:sp>
      <p:grpSp>
        <p:nvGrpSpPr>
          <p:cNvPr id="88066" name="Group 32"/>
          <p:cNvGrpSpPr>
            <a:grpSpLocks/>
          </p:cNvGrpSpPr>
          <p:nvPr/>
        </p:nvGrpSpPr>
        <p:grpSpPr bwMode="auto">
          <a:xfrm>
            <a:off x="188913" y="968375"/>
            <a:ext cx="8347075" cy="3938588"/>
            <a:chOff x="697865" y="2057402"/>
            <a:chExt cx="8194978" cy="3992888"/>
          </a:xfrm>
        </p:grpSpPr>
        <p:grpSp>
          <p:nvGrpSpPr>
            <p:cNvPr id="88069" name="Group 56"/>
            <p:cNvGrpSpPr>
              <a:grpSpLocks/>
            </p:cNvGrpSpPr>
            <p:nvPr/>
          </p:nvGrpSpPr>
          <p:grpSpPr bwMode="auto">
            <a:xfrm>
              <a:off x="697865" y="2057402"/>
              <a:ext cx="5026710" cy="3992888"/>
              <a:chOff x="606425" y="1630680"/>
              <a:chExt cx="7097042" cy="4800600"/>
            </a:xfrm>
          </p:grpSpPr>
          <p:sp>
            <p:nvSpPr>
              <p:cNvPr id="71" name="Rounded Rectangle 70"/>
              <p:cNvSpPr/>
              <p:nvPr/>
            </p:nvSpPr>
            <p:spPr>
              <a:xfrm>
                <a:off x="608625" y="1630680"/>
                <a:ext cx="1403917" cy="69658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Consumer</a:t>
                </a:r>
                <a:endParaRPr lang="en-US" sz="1100" dirty="0"/>
              </a:p>
            </p:txBody>
          </p:sp>
          <p:sp>
            <p:nvSpPr>
              <p:cNvPr id="72" name="Rounded Rectangle 71"/>
              <p:cNvSpPr/>
              <p:nvPr/>
            </p:nvSpPr>
            <p:spPr>
              <a:xfrm>
                <a:off x="2331614" y="1977036"/>
                <a:ext cx="1399516" cy="69658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Small Business</a:t>
                </a:r>
                <a:endParaRPr lang="en-US" sz="1100" dirty="0"/>
              </a:p>
            </p:txBody>
          </p:sp>
          <p:sp>
            <p:nvSpPr>
              <p:cNvPr id="73" name="Rounded Rectangle 72"/>
              <p:cNvSpPr/>
              <p:nvPr/>
            </p:nvSpPr>
            <p:spPr>
              <a:xfrm>
                <a:off x="4045801" y="1630680"/>
                <a:ext cx="1403917" cy="69658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Enterprise</a:t>
                </a:r>
                <a:endParaRPr lang="en-US" sz="1100" dirty="0"/>
              </a:p>
            </p:txBody>
          </p:sp>
          <p:sp>
            <p:nvSpPr>
              <p:cNvPr id="74" name="Rounded Rectangle 73"/>
              <p:cNvSpPr/>
              <p:nvPr/>
            </p:nvSpPr>
            <p:spPr>
              <a:xfrm>
                <a:off x="5837005" y="1977036"/>
                <a:ext cx="1573356" cy="69658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Government</a:t>
                </a:r>
                <a:br>
                  <a:rPr lang="en-GB" sz="1100" dirty="0"/>
                </a:br>
                <a:r>
                  <a:rPr lang="en-GB" sz="1100" dirty="0"/>
                  <a:t>Department</a:t>
                </a:r>
                <a:endParaRPr lang="en-US" sz="1100" dirty="0"/>
              </a:p>
            </p:txBody>
          </p:sp>
          <p:sp>
            <p:nvSpPr>
              <p:cNvPr id="75" name="Rounded Rectangle 74"/>
              <p:cNvSpPr/>
              <p:nvPr/>
            </p:nvSpPr>
            <p:spPr>
              <a:xfrm>
                <a:off x="879287" y="3712681"/>
                <a:ext cx="1403917" cy="696580"/>
              </a:xfrm>
              <a:prstGeom prst="round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CRM </a:t>
                </a:r>
                <a:r>
                  <a:rPr lang="en-GB" sz="1100" dirty="0" err="1"/>
                  <a:t>aa</a:t>
                </a:r>
                <a:r>
                  <a:rPr lang="en-GB" sz="1100" dirty="0"/>
                  <a:t/>
                </a:r>
                <a:br>
                  <a:rPr lang="en-GB" sz="1100" dirty="0"/>
                </a:br>
                <a:r>
                  <a:rPr lang="en-GB" sz="1100" dirty="0"/>
                  <a:t>Service</a:t>
                </a:r>
                <a:endParaRPr lang="en-US" sz="1100" dirty="0"/>
              </a:p>
            </p:txBody>
          </p:sp>
          <p:sp>
            <p:nvSpPr>
              <p:cNvPr id="76" name="Rounded Rectangle 75"/>
              <p:cNvSpPr/>
              <p:nvPr/>
            </p:nvSpPr>
            <p:spPr>
              <a:xfrm>
                <a:off x="5236270" y="3646893"/>
                <a:ext cx="1401716" cy="696580"/>
              </a:xfrm>
              <a:prstGeom prst="round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Bundled Portal </a:t>
                </a:r>
                <a:r>
                  <a:rPr lang="en-GB" sz="1100" dirty="0" err="1"/>
                  <a:t>aa</a:t>
                </a:r>
                <a:r>
                  <a:rPr lang="en-GB" sz="1100" dirty="0"/>
                  <a:t/>
                </a:r>
                <a:br>
                  <a:rPr lang="en-GB" sz="1100" dirty="0"/>
                </a:br>
                <a:r>
                  <a:rPr lang="en-GB" sz="1100" dirty="0"/>
                  <a:t>Service</a:t>
                </a:r>
                <a:endParaRPr lang="en-US" sz="1100" dirty="0"/>
              </a:p>
            </p:txBody>
          </p:sp>
          <p:sp>
            <p:nvSpPr>
              <p:cNvPr id="77" name="Rounded Rectangle 76"/>
              <p:cNvSpPr/>
              <p:nvPr/>
            </p:nvSpPr>
            <p:spPr>
              <a:xfrm>
                <a:off x="3022570" y="3908111"/>
                <a:ext cx="1403917" cy="696580"/>
              </a:xfrm>
              <a:prstGeom prst="round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err="1"/>
                  <a:t>Comms</a:t>
                </a:r>
                <a:r>
                  <a:rPr lang="en-GB" sz="1100" dirty="0"/>
                  <a:t> </a:t>
                </a:r>
                <a:r>
                  <a:rPr lang="en-GB" sz="1100" dirty="0" err="1"/>
                  <a:t>aa</a:t>
                </a:r>
                <a:r>
                  <a:rPr lang="en-GB" sz="1100" dirty="0"/>
                  <a:t> </a:t>
                </a:r>
                <a:br>
                  <a:rPr lang="en-GB" sz="1100" dirty="0"/>
                </a:br>
                <a:r>
                  <a:rPr lang="en-GB" sz="1100" dirty="0"/>
                  <a:t>Service</a:t>
                </a:r>
                <a:endParaRPr lang="en-US" sz="1100" dirty="0"/>
              </a:p>
            </p:txBody>
          </p:sp>
          <p:sp>
            <p:nvSpPr>
              <p:cNvPr id="78" name="Rounded Rectangle 77"/>
              <p:cNvSpPr/>
              <p:nvPr/>
            </p:nvSpPr>
            <p:spPr>
              <a:xfrm>
                <a:off x="606425" y="5266443"/>
                <a:ext cx="1403917" cy="69658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CPU Service</a:t>
                </a:r>
                <a:endParaRPr lang="en-US" sz="1100" dirty="0"/>
              </a:p>
            </p:txBody>
          </p:sp>
          <p:sp>
            <p:nvSpPr>
              <p:cNvPr id="79" name="Rounded Rectangle 78"/>
              <p:cNvSpPr/>
              <p:nvPr/>
            </p:nvSpPr>
            <p:spPr>
              <a:xfrm>
                <a:off x="2098362" y="5568294"/>
                <a:ext cx="1496338" cy="69658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Infrastructure Service</a:t>
                </a:r>
                <a:endParaRPr lang="en-US" sz="1100" dirty="0"/>
              </a:p>
            </p:txBody>
          </p:sp>
          <p:sp>
            <p:nvSpPr>
              <p:cNvPr id="80" name="Rounded Rectangle 79"/>
              <p:cNvSpPr/>
              <p:nvPr/>
            </p:nvSpPr>
            <p:spPr>
              <a:xfrm>
                <a:off x="3713526" y="5266443"/>
                <a:ext cx="1846216" cy="696580"/>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Secure Archive Storage Service</a:t>
                </a:r>
                <a:endParaRPr lang="en-US" sz="1100" dirty="0"/>
              </a:p>
            </p:txBody>
          </p:sp>
          <p:sp>
            <p:nvSpPr>
              <p:cNvPr id="81" name="Rounded Rectangle 80"/>
              <p:cNvSpPr/>
              <p:nvPr/>
            </p:nvSpPr>
            <p:spPr>
              <a:xfrm>
                <a:off x="5759988" y="5653432"/>
                <a:ext cx="1943038" cy="777848"/>
              </a:xfrm>
              <a:prstGeom prst="round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00" dirty="0"/>
                  <a:t>24*7 Available</a:t>
                </a:r>
                <a:br>
                  <a:rPr lang="en-GB" sz="1100" dirty="0"/>
                </a:br>
                <a:r>
                  <a:rPr lang="en-GB" sz="1100" dirty="0"/>
                  <a:t>Storage Service</a:t>
                </a:r>
                <a:endParaRPr lang="en-US" sz="1100" dirty="0"/>
              </a:p>
            </p:txBody>
          </p:sp>
          <p:cxnSp>
            <p:nvCxnSpPr>
              <p:cNvPr id="82" name="Straight Arrow Connector 81"/>
              <p:cNvCxnSpPr>
                <a:stCxn id="71" idx="2"/>
                <a:endCxn id="77" idx="0"/>
              </p:cNvCxnSpPr>
              <p:nvPr/>
            </p:nvCxnSpPr>
            <p:spPr>
              <a:xfrm rot="16200000" flipH="1">
                <a:off x="1728230" y="1911814"/>
                <a:ext cx="1580851" cy="2411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7" idx="2"/>
                <a:endCxn id="79" idx="0"/>
              </p:cNvCxnSpPr>
              <p:nvPr/>
            </p:nvCxnSpPr>
            <p:spPr>
              <a:xfrm rot="5400000">
                <a:off x="2803727" y="4647495"/>
                <a:ext cx="963603" cy="87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2"/>
                <a:endCxn id="75" idx="0"/>
              </p:cNvCxnSpPr>
              <p:nvPr/>
            </p:nvCxnSpPr>
            <p:spPr>
              <a:xfrm rot="5400000">
                <a:off x="3582381" y="672479"/>
                <a:ext cx="1039065" cy="5041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3" idx="2"/>
                <a:endCxn id="76" idx="0"/>
              </p:cNvCxnSpPr>
              <p:nvPr/>
            </p:nvCxnSpPr>
            <p:spPr>
              <a:xfrm rot="16200000" flipH="1">
                <a:off x="4682077" y="2392943"/>
                <a:ext cx="1319633" cy="1188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2"/>
                <a:endCxn id="75" idx="0"/>
              </p:cNvCxnSpPr>
              <p:nvPr/>
            </p:nvCxnSpPr>
            <p:spPr>
              <a:xfrm rot="5400000">
                <a:off x="2471792" y="1436712"/>
                <a:ext cx="1385421" cy="3166515"/>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2" idx="2"/>
                <a:endCxn id="76" idx="0"/>
              </p:cNvCxnSpPr>
              <p:nvPr/>
            </p:nvCxnSpPr>
            <p:spPr>
              <a:xfrm rot="16200000" flipH="1">
                <a:off x="3997062" y="1707927"/>
                <a:ext cx="973277" cy="2904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4" idx="2"/>
                <a:endCxn id="77" idx="0"/>
              </p:cNvCxnSpPr>
              <p:nvPr/>
            </p:nvCxnSpPr>
            <p:spPr>
              <a:xfrm rot="5400000">
                <a:off x="4556307" y="1841837"/>
                <a:ext cx="1234495" cy="2898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7" idx="2"/>
                <a:endCxn id="80" idx="0"/>
              </p:cNvCxnSpPr>
              <p:nvPr/>
            </p:nvCxnSpPr>
            <p:spPr>
              <a:xfrm rot="16200000" flipH="1">
                <a:off x="3850256" y="4478964"/>
                <a:ext cx="661751" cy="913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5" idx="2"/>
                <a:endCxn id="80" idx="0"/>
              </p:cNvCxnSpPr>
              <p:nvPr/>
            </p:nvCxnSpPr>
            <p:spPr>
              <a:xfrm rot="16200000" flipH="1">
                <a:off x="2680898" y="3309608"/>
                <a:ext cx="857181" cy="3056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5" idx="2"/>
                <a:endCxn id="78" idx="0"/>
              </p:cNvCxnSpPr>
              <p:nvPr/>
            </p:nvCxnSpPr>
            <p:spPr>
              <a:xfrm rot="5400000">
                <a:off x="1016222" y="4701422"/>
                <a:ext cx="857181" cy="272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2"/>
                <a:endCxn id="80" idx="0"/>
              </p:cNvCxnSpPr>
              <p:nvPr/>
            </p:nvCxnSpPr>
            <p:spPr>
              <a:xfrm rot="5400000">
                <a:off x="4825397" y="4155811"/>
                <a:ext cx="922970" cy="1298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6" idx="2"/>
                <a:endCxn id="81" idx="0"/>
              </p:cNvCxnSpPr>
              <p:nvPr/>
            </p:nvCxnSpPr>
            <p:spPr>
              <a:xfrm rot="16200000" flipH="1">
                <a:off x="5679339" y="4600162"/>
                <a:ext cx="1309959" cy="79658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6" idx="2"/>
                <a:endCxn id="78" idx="0"/>
              </p:cNvCxnSpPr>
              <p:nvPr/>
            </p:nvCxnSpPr>
            <p:spPr>
              <a:xfrm rot="5400000">
                <a:off x="3160721" y="2491135"/>
                <a:ext cx="922970" cy="4627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2" idx="2"/>
                <a:endCxn id="78" idx="0"/>
              </p:cNvCxnSpPr>
              <p:nvPr/>
            </p:nvCxnSpPr>
            <p:spPr>
              <a:xfrm rot="5400000">
                <a:off x="873465" y="3108534"/>
                <a:ext cx="2592827" cy="172299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74" idx="2"/>
                <a:endCxn id="80" idx="0"/>
              </p:cNvCxnSpPr>
              <p:nvPr/>
            </p:nvCxnSpPr>
            <p:spPr>
              <a:xfrm rot="5400000">
                <a:off x="4333746" y="2977605"/>
                <a:ext cx="2592827" cy="1984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8070" name="TextBox 24"/>
            <p:cNvSpPr txBox="1">
              <a:spLocks noChangeArrowheads="1"/>
            </p:cNvSpPr>
            <p:nvPr/>
          </p:nvSpPr>
          <p:spPr bwMode="auto">
            <a:xfrm>
              <a:off x="5975194" y="3668398"/>
              <a:ext cx="1661439" cy="928616"/>
            </a:xfrm>
            <a:prstGeom prst="rect">
              <a:avLst/>
            </a:prstGeom>
            <a:solidFill>
              <a:srgbClr val="7F357B"/>
            </a:solidFill>
            <a:ln w="9525">
              <a:noFill/>
              <a:miter lim="800000"/>
              <a:headEnd/>
              <a:tailEnd/>
            </a:ln>
          </p:spPr>
          <p:txBody>
            <a:bodyPr>
              <a:spAutoFit/>
            </a:bodyPr>
            <a:lstStyle/>
            <a:p>
              <a:pPr algn="ctr"/>
              <a:r>
                <a:rPr lang="en-GB">
                  <a:solidFill>
                    <a:schemeClr val="bg1"/>
                  </a:solidFill>
                  <a:latin typeface="Futura Bk" pitchFamily="34" charset="0"/>
                </a:rPr>
                <a:t>Confidentiality</a:t>
              </a:r>
              <a:br>
                <a:rPr lang="en-GB">
                  <a:solidFill>
                    <a:schemeClr val="bg1"/>
                  </a:solidFill>
                  <a:latin typeface="Futura Bk" pitchFamily="34" charset="0"/>
                </a:rPr>
              </a:br>
              <a:r>
                <a:rPr lang="en-GB">
                  <a:solidFill>
                    <a:schemeClr val="bg1"/>
                  </a:solidFill>
                  <a:latin typeface="Futura Bk" pitchFamily="34" charset="0"/>
                </a:rPr>
                <a:t>Integrity</a:t>
              </a:r>
            </a:p>
            <a:p>
              <a:pPr algn="ctr"/>
              <a:r>
                <a:rPr lang="en-GB">
                  <a:solidFill>
                    <a:schemeClr val="bg1"/>
                  </a:solidFill>
                  <a:latin typeface="Futura Bk" pitchFamily="34" charset="0"/>
                </a:rPr>
                <a:t>Availability</a:t>
              </a:r>
              <a:endParaRPr lang="en-US">
                <a:solidFill>
                  <a:schemeClr val="bg1"/>
                </a:solidFill>
                <a:latin typeface="Futura Bk" pitchFamily="34" charset="0"/>
              </a:endParaRPr>
            </a:p>
          </p:txBody>
        </p:sp>
        <p:cxnSp>
          <p:nvCxnSpPr>
            <p:cNvPr id="36" name="Straight Arrow Connector 26"/>
            <p:cNvCxnSpPr>
              <a:cxnSpLocks noChangeShapeType="1"/>
              <a:stCxn id="88070" idx="1"/>
            </p:cNvCxnSpPr>
            <p:nvPr/>
          </p:nvCxnSpPr>
          <p:spPr bwMode="auto">
            <a:xfrm rot="10800000" flipV="1">
              <a:off x="5309683" y="4130292"/>
              <a:ext cx="667069" cy="1261759"/>
            </a:xfrm>
            <a:prstGeom prst="straightConnector1">
              <a:avLst/>
            </a:prstGeom>
            <a:noFill/>
            <a:ln w="25400" algn="ctr">
              <a:solidFill>
                <a:schemeClr val="accent1">
                  <a:shade val="50000"/>
                </a:schemeClr>
              </a:solidFill>
              <a:prstDash val="dash"/>
              <a:round/>
              <a:headEnd/>
              <a:tailEnd type="arrow" w="med" len="med"/>
            </a:ln>
          </p:spPr>
        </p:cxnSp>
        <p:cxnSp>
          <p:nvCxnSpPr>
            <p:cNvPr id="37" name="Straight Arrow Connector 27"/>
            <p:cNvCxnSpPr>
              <a:cxnSpLocks noChangeShapeType="1"/>
              <a:stCxn id="88070" idx="1"/>
            </p:cNvCxnSpPr>
            <p:nvPr/>
          </p:nvCxnSpPr>
          <p:spPr bwMode="auto">
            <a:xfrm rot="10800000">
              <a:off x="4814056" y="4123854"/>
              <a:ext cx="1162696" cy="6438"/>
            </a:xfrm>
            <a:prstGeom prst="straightConnector1">
              <a:avLst/>
            </a:prstGeom>
            <a:noFill/>
            <a:ln w="25400" algn="ctr">
              <a:solidFill>
                <a:schemeClr val="accent1">
                  <a:shade val="50000"/>
                </a:schemeClr>
              </a:solidFill>
              <a:prstDash val="dash"/>
              <a:round/>
              <a:headEnd/>
              <a:tailEnd type="arrow" w="med" len="med"/>
            </a:ln>
          </p:spPr>
        </p:cxnSp>
        <p:cxnSp>
          <p:nvCxnSpPr>
            <p:cNvPr id="67" name="Straight Arrow Connector 30"/>
            <p:cNvCxnSpPr>
              <a:cxnSpLocks noChangeShapeType="1"/>
              <a:stCxn id="88070" idx="1"/>
            </p:cNvCxnSpPr>
            <p:nvPr/>
          </p:nvCxnSpPr>
          <p:spPr bwMode="auto">
            <a:xfrm rot="10800000">
              <a:off x="5089924" y="2815423"/>
              <a:ext cx="886828" cy="1314868"/>
            </a:xfrm>
            <a:prstGeom prst="straightConnector1">
              <a:avLst/>
            </a:prstGeom>
            <a:noFill/>
            <a:ln w="25400" algn="ctr">
              <a:solidFill>
                <a:schemeClr val="accent1">
                  <a:shade val="50000"/>
                </a:schemeClr>
              </a:solidFill>
              <a:prstDash val="dash"/>
              <a:round/>
              <a:headEnd/>
              <a:tailEnd type="arrow" w="med" len="med"/>
            </a:ln>
          </p:spPr>
        </p:cxnSp>
        <p:sp>
          <p:nvSpPr>
            <p:cNvPr id="88074" name="TextBox 67"/>
            <p:cNvSpPr txBox="1">
              <a:spLocks noChangeArrowheads="1"/>
            </p:cNvSpPr>
            <p:nvPr/>
          </p:nvSpPr>
          <p:spPr bwMode="auto">
            <a:xfrm>
              <a:off x="7097367" y="2654484"/>
              <a:ext cx="1419860" cy="650193"/>
            </a:xfrm>
            <a:prstGeom prst="rect">
              <a:avLst/>
            </a:prstGeom>
            <a:noFill/>
            <a:ln w="9525">
              <a:noFill/>
              <a:miter lim="800000"/>
              <a:headEnd/>
              <a:tailEnd/>
            </a:ln>
          </p:spPr>
          <p:txBody>
            <a:bodyPr wrap="none">
              <a:spAutoFit/>
            </a:bodyPr>
            <a:lstStyle/>
            <a:p>
              <a:r>
                <a:rPr lang="en-GB" i="1">
                  <a:solidFill>
                    <a:srgbClr val="7030A0"/>
                  </a:solidFill>
                  <a:latin typeface="Futura Bk" pitchFamily="34" charset="0"/>
                </a:rPr>
                <a:t>requirements</a:t>
              </a:r>
              <a:br>
                <a:rPr lang="en-GB" i="1">
                  <a:solidFill>
                    <a:srgbClr val="7030A0"/>
                  </a:solidFill>
                  <a:latin typeface="Futura Bk" pitchFamily="34" charset="0"/>
                </a:rPr>
              </a:br>
              <a:r>
                <a:rPr lang="en-GB" i="1">
                  <a:solidFill>
                    <a:srgbClr val="7030A0"/>
                  </a:solidFill>
                  <a:latin typeface="Futura Bk" pitchFamily="34" charset="0"/>
                </a:rPr>
                <a:t>expectations</a:t>
              </a:r>
              <a:endParaRPr lang="en-US" i="1">
                <a:solidFill>
                  <a:srgbClr val="7030A0"/>
                </a:solidFill>
                <a:latin typeface="Futura Bk" pitchFamily="34" charset="0"/>
              </a:endParaRPr>
            </a:p>
          </p:txBody>
        </p:sp>
        <p:sp>
          <p:nvSpPr>
            <p:cNvPr id="88075" name="TextBox 38"/>
            <p:cNvSpPr txBox="1">
              <a:spLocks noChangeArrowheads="1"/>
            </p:cNvSpPr>
            <p:nvPr/>
          </p:nvSpPr>
          <p:spPr bwMode="auto">
            <a:xfrm>
              <a:off x="7036582" y="4854516"/>
              <a:ext cx="1321670" cy="650192"/>
            </a:xfrm>
            <a:prstGeom prst="rect">
              <a:avLst/>
            </a:prstGeom>
            <a:noFill/>
            <a:ln w="9525">
              <a:noFill/>
              <a:miter lim="800000"/>
              <a:headEnd/>
              <a:tailEnd/>
            </a:ln>
          </p:spPr>
          <p:txBody>
            <a:bodyPr wrap="none">
              <a:spAutoFit/>
            </a:bodyPr>
            <a:lstStyle/>
            <a:p>
              <a:r>
                <a:rPr lang="en-GB" i="1">
                  <a:solidFill>
                    <a:srgbClr val="7030A0"/>
                  </a:solidFill>
                  <a:latin typeface="Futura Bk" pitchFamily="34" charset="0"/>
                </a:rPr>
                <a:t>Obligations</a:t>
              </a:r>
            </a:p>
            <a:p>
              <a:r>
                <a:rPr lang="en-GB" i="1">
                  <a:solidFill>
                    <a:srgbClr val="7030A0"/>
                  </a:solidFill>
                  <a:latin typeface="Futura Bk" pitchFamily="34" charset="0"/>
                </a:rPr>
                <a:t>preferences</a:t>
              </a:r>
              <a:endParaRPr lang="en-US" i="1">
                <a:solidFill>
                  <a:srgbClr val="7030A0"/>
                </a:solidFill>
                <a:latin typeface="Futura Bk" pitchFamily="34" charset="0"/>
              </a:endParaRPr>
            </a:p>
          </p:txBody>
        </p:sp>
        <p:sp>
          <p:nvSpPr>
            <p:cNvPr id="88076" name="TextBox 41"/>
            <p:cNvSpPr txBox="1">
              <a:spLocks noChangeArrowheads="1"/>
            </p:cNvSpPr>
            <p:nvPr/>
          </p:nvSpPr>
          <p:spPr bwMode="auto">
            <a:xfrm>
              <a:off x="7767553" y="3711851"/>
              <a:ext cx="1125290" cy="371769"/>
            </a:xfrm>
            <a:prstGeom prst="rect">
              <a:avLst/>
            </a:prstGeom>
            <a:noFill/>
            <a:ln w="9525">
              <a:noFill/>
              <a:miter lim="800000"/>
              <a:headEnd/>
              <a:tailEnd/>
            </a:ln>
          </p:spPr>
          <p:txBody>
            <a:bodyPr wrap="none">
              <a:spAutoFit/>
            </a:bodyPr>
            <a:lstStyle/>
            <a:p>
              <a:r>
                <a:rPr lang="en-GB" i="1">
                  <a:solidFill>
                    <a:srgbClr val="7030A0"/>
                  </a:solidFill>
                  <a:latin typeface="Futura Bk" pitchFamily="34" charset="0"/>
                </a:rPr>
                <a:t>incentives</a:t>
              </a:r>
              <a:endParaRPr lang="en-US" i="1">
                <a:solidFill>
                  <a:srgbClr val="7030A0"/>
                </a:solidFill>
                <a:latin typeface="Futura Bk" pitchFamily="34" charset="0"/>
              </a:endParaRPr>
            </a:p>
          </p:txBody>
        </p:sp>
      </p:grpSp>
      <p:sp>
        <p:nvSpPr>
          <p:cNvPr id="88067" name="TextBox 37"/>
          <p:cNvSpPr txBox="1">
            <a:spLocks noChangeArrowheads="1"/>
          </p:cNvSpPr>
          <p:nvPr/>
        </p:nvSpPr>
        <p:spPr bwMode="auto">
          <a:xfrm>
            <a:off x="1581150" y="2082800"/>
            <a:ext cx="1905000" cy="368300"/>
          </a:xfrm>
          <a:prstGeom prst="rect">
            <a:avLst/>
          </a:prstGeom>
          <a:noFill/>
          <a:ln w="9525">
            <a:noFill/>
            <a:miter lim="800000"/>
            <a:headEnd/>
            <a:tailEnd/>
          </a:ln>
        </p:spPr>
        <p:txBody>
          <a:bodyPr wrap="none"/>
          <a:lstStyle/>
          <a:p>
            <a:r>
              <a:rPr lang="en-GB" b="1">
                <a:solidFill>
                  <a:srgbClr val="000000"/>
                </a:solidFill>
                <a:latin typeface="Futura Bk" pitchFamily="34" charset="0"/>
              </a:rPr>
              <a:t>Procurement &amp; Consuming</a:t>
            </a:r>
            <a:endParaRPr lang="en-US" b="1">
              <a:solidFill>
                <a:srgbClr val="000000"/>
              </a:solidFill>
              <a:latin typeface="Futura Bk" pitchFamily="34" charset="0"/>
            </a:endParaRPr>
          </a:p>
        </p:txBody>
      </p:sp>
      <p:sp>
        <p:nvSpPr>
          <p:cNvPr id="88068" name="Rectangle 38"/>
          <p:cNvSpPr>
            <a:spLocks noChangeArrowheads="1"/>
          </p:cNvSpPr>
          <p:nvPr/>
        </p:nvSpPr>
        <p:spPr bwMode="auto">
          <a:xfrm>
            <a:off x="1595438" y="3460750"/>
            <a:ext cx="3402012" cy="368300"/>
          </a:xfrm>
          <a:prstGeom prst="rect">
            <a:avLst/>
          </a:prstGeom>
          <a:noFill/>
          <a:ln w="9525">
            <a:noFill/>
            <a:miter lim="800000"/>
            <a:headEnd/>
            <a:tailEnd/>
          </a:ln>
        </p:spPr>
        <p:txBody>
          <a:bodyPr wrap="none">
            <a:spAutoFit/>
          </a:bodyPr>
          <a:lstStyle/>
          <a:p>
            <a:r>
              <a:rPr lang="en-GB" b="1">
                <a:solidFill>
                  <a:srgbClr val="000000"/>
                </a:solidFill>
                <a:latin typeface="Futura Bk" pitchFamily="34" charset="0"/>
              </a:rPr>
              <a:t>Procurement &amp; Consuming</a:t>
            </a:r>
            <a:endParaRPr lang="en-US" b="1">
              <a:solidFill>
                <a:srgbClr val="000000"/>
              </a:solidFill>
              <a:latin typeface="Futura Bk"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2"/>
          <p:cNvSpPr>
            <a:spLocks noGrp="1"/>
          </p:cNvSpPr>
          <p:nvPr>
            <p:ph type="title" idx="4294967295"/>
          </p:nvPr>
        </p:nvSpPr>
        <p:spPr bwMode="auto">
          <a:xfrm>
            <a:off x="234950" y="287338"/>
            <a:ext cx="8375650" cy="857250"/>
          </a:xfrm>
          <a:noFill/>
        </p:spPr>
        <p:txBody>
          <a:bodyPr wrap="square" numCol="1" compatLnSpc="1">
            <a:prstTxWarp prst="textNoShape">
              <a:avLst/>
            </a:prstTxWarp>
          </a:bodyPr>
          <a:lstStyle/>
          <a:p>
            <a:pPr eaLnBrk="1" hangingPunct="1"/>
            <a:r>
              <a:rPr lang="en-GB" cap="none" smtClean="0"/>
              <a:t>Summary of Cloud Stewardship Issues</a:t>
            </a:r>
            <a:endParaRPr cap="none" smtClean="0"/>
          </a:p>
        </p:txBody>
      </p:sp>
      <p:sp>
        <p:nvSpPr>
          <p:cNvPr id="4" name="Text Placeholder 3"/>
          <p:cNvSpPr>
            <a:spLocks noGrp="1"/>
          </p:cNvSpPr>
          <p:nvPr>
            <p:ph type="body" sz="quarter" idx="4294967295"/>
          </p:nvPr>
        </p:nvSpPr>
        <p:spPr>
          <a:xfrm>
            <a:off x="246063" y="996950"/>
            <a:ext cx="7662862" cy="3319463"/>
          </a:xfrm>
        </p:spPr>
        <p:txBody>
          <a:bodyPr rtlCol="0">
            <a:normAutofit lnSpcReduction="10000"/>
          </a:bodyPr>
          <a:lstStyle/>
          <a:p>
            <a:pPr eaLnBrk="1" fontAlgn="auto" hangingPunct="1">
              <a:spcAft>
                <a:spcPts val="0"/>
              </a:spcAft>
              <a:defRPr/>
            </a:pPr>
            <a:r>
              <a:rPr lang="en-GB" dirty="0" smtClean="0"/>
              <a:t>Cloud</a:t>
            </a:r>
          </a:p>
          <a:p>
            <a:pPr marL="338138" lvl="1" indent="-106363" eaLnBrk="1" fontAlgn="auto" hangingPunct="1">
              <a:spcAft>
                <a:spcPts val="0"/>
              </a:spcAft>
              <a:buFont typeface="Arial" pitchFamily="34" charset="0"/>
              <a:buChar char="•"/>
              <a:defRPr/>
            </a:pPr>
            <a:r>
              <a:rPr lang="en-GB" dirty="0" smtClean="0"/>
              <a:t>Multiple stakeholders</a:t>
            </a:r>
          </a:p>
          <a:p>
            <a:pPr marL="338138" lvl="1" indent="-106363" eaLnBrk="1" fontAlgn="auto" hangingPunct="1">
              <a:spcAft>
                <a:spcPts val="0"/>
              </a:spcAft>
              <a:buFont typeface="Arial" pitchFamily="34" charset="0"/>
              <a:buChar char="•"/>
              <a:defRPr/>
            </a:pPr>
            <a:r>
              <a:rPr lang="en-GB" dirty="0" smtClean="0"/>
              <a:t>Complex Supply Chains</a:t>
            </a:r>
          </a:p>
          <a:p>
            <a:pPr marL="338138" lvl="1" indent="-106363" eaLnBrk="1" fontAlgn="auto" hangingPunct="1">
              <a:spcAft>
                <a:spcPts val="0"/>
              </a:spcAft>
              <a:buFont typeface="Arial" pitchFamily="34" charset="0"/>
              <a:buChar char="•"/>
              <a:defRPr/>
            </a:pPr>
            <a:r>
              <a:rPr lang="en-GB" dirty="0" smtClean="0"/>
              <a:t>Procurement Challenges</a:t>
            </a:r>
          </a:p>
          <a:p>
            <a:pPr eaLnBrk="1" fontAlgn="auto" hangingPunct="1">
              <a:spcAft>
                <a:spcPts val="0"/>
              </a:spcAft>
              <a:defRPr/>
            </a:pPr>
            <a:r>
              <a:rPr lang="en-GB" dirty="0" smtClean="0"/>
              <a:t>Stewardship</a:t>
            </a:r>
          </a:p>
          <a:p>
            <a:pPr marL="338138" lvl="1" indent="-106363" eaLnBrk="1" fontAlgn="auto" hangingPunct="1">
              <a:spcAft>
                <a:spcPts val="0"/>
              </a:spcAft>
              <a:buFont typeface="Arial" pitchFamily="34" charset="0"/>
              <a:buChar char="•"/>
              <a:defRPr/>
            </a:pPr>
            <a:r>
              <a:rPr lang="en-GB" dirty="0" smtClean="0"/>
              <a:t>Where information is</a:t>
            </a:r>
          </a:p>
          <a:p>
            <a:pPr marL="338138" lvl="1" indent="-106363" eaLnBrk="1" fontAlgn="auto" hangingPunct="1">
              <a:spcAft>
                <a:spcPts val="0"/>
              </a:spcAft>
              <a:buFont typeface="Arial" pitchFamily="34" charset="0"/>
              <a:buChar char="•"/>
              <a:defRPr/>
            </a:pPr>
            <a:r>
              <a:rPr lang="en-GB" dirty="0" smtClean="0"/>
              <a:t>Who is accountable, and responsible</a:t>
            </a:r>
          </a:p>
          <a:p>
            <a:pPr marL="338138" lvl="1" indent="-106363" eaLnBrk="1" fontAlgn="auto" hangingPunct="1">
              <a:spcAft>
                <a:spcPts val="0"/>
              </a:spcAft>
              <a:buFont typeface="Arial" pitchFamily="34" charset="0"/>
              <a:buChar char="•"/>
              <a:defRPr/>
            </a:pPr>
            <a:r>
              <a:rPr lang="en-GB" dirty="0" smtClean="0"/>
              <a:t>Who can see or change information</a:t>
            </a:r>
          </a:p>
          <a:p>
            <a:pPr marL="338138" lvl="1" indent="-106363" eaLnBrk="1" fontAlgn="auto" hangingPunct="1">
              <a:spcAft>
                <a:spcPts val="0"/>
              </a:spcAft>
              <a:buFont typeface="Arial" pitchFamily="34" charset="0"/>
              <a:buChar char="•"/>
              <a:defRPr/>
            </a:pPr>
            <a:r>
              <a:rPr lang="en-GB" dirty="0" smtClean="0"/>
              <a:t>Assurance</a:t>
            </a:r>
          </a:p>
          <a:p>
            <a:pPr marL="338138" lvl="1" indent="-106363" eaLnBrk="1" fontAlgn="auto" hangingPunct="1">
              <a:spcAft>
                <a:spcPts val="0"/>
              </a:spcAft>
              <a:buFont typeface="Arial" pitchFamily="34" charset="0"/>
              <a:buChar char="•"/>
              <a:defRPr/>
            </a:pPr>
            <a:r>
              <a:rPr lang="en-GB" dirty="0" smtClean="0"/>
              <a:t>Liability (with longevity)</a:t>
            </a: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4"/>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lang="en-GB" cap="none" smtClean="0"/>
              <a:t>Cloud Ecosystem Economics</a:t>
            </a:r>
            <a:endParaRPr cap="none" smtClean="0"/>
          </a:p>
        </p:txBody>
      </p:sp>
      <p:sp>
        <p:nvSpPr>
          <p:cNvPr id="90114" name="Text Placeholder 6"/>
          <p:cNvSpPr>
            <a:spLocks noGrp="1"/>
          </p:cNvSpPr>
          <p:nvPr>
            <p:ph type="body" sz="quarter" idx="4294967295"/>
          </p:nvPr>
        </p:nvSpPr>
        <p:spPr>
          <a:xfrm>
            <a:off x="247650" y="695325"/>
            <a:ext cx="8366125" cy="401638"/>
          </a:xfrm>
        </p:spPr>
        <p:txBody>
          <a:bodyPr/>
          <a:lstStyle/>
          <a:p>
            <a:pPr marL="0" indent="0" eaLnBrk="1" hangingPunct="1">
              <a:lnSpc>
                <a:spcPct val="100000"/>
              </a:lnSpc>
              <a:spcBef>
                <a:spcPct val="0"/>
              </a:spcBef>
              <a:buFont typeface="Futura Bk" pitchFamily="34" charset="0"/>
              <a:buNone/>
            </a:pPr>
            <a:r>
              <a:rPr lang="en-GB" smtClean="0">
                <a:solidFill>
                  <a:srgbClr val="7B7B79"/>
                </a:solidFill>
                <a:ea typeface="ＭＳ Ｐゴシック"/>
                <a:cs typeface="ＭＳ Ｐゴシック"/>
              </a:rPr>
              <a:t>Key ideas that are guiding our empirical work</a:t>
            </a:r>
            <a:endParaRPr lang="en-US" smtClean="0">
              <a:solidFill>
                <a:srgbClr val="7B7B79"/>
              </a:solidFill>
            </a:endParaRPr>
          </a:p>
        </p:txBody>
      </p:sp>
      <p:sp>
        <p:nvSpPr>
          <p:cNvPr id="6" name="Text Placeholder 5"/>
          <p:cNvSpPr>
            <a:spLocks noGrp="1"/>
          </p:cNvSpPr>
          <p:nvPr>
            <p:ph type="body" sz="quarter" idx="4294967295"/>
          </p:nvPr>
        </p:nvSpPr>
        <p:spPr>
          <a:xfrm>
            <a:off x="255588" y="1279525"/>
            <a:ext cx="7662862" cy="3319463"/>
          </a:xfrm>
        </p:spPr>
        <p:txBody>
          <a:bodyPr rtlCol="0">
            <a:normAutofit fontScale="92500" lnSpcReduction="20000"/>
          </a:bodyPr>
          <a:lstStyle/>
          <a:p>
            <a:pPr eaLnBrk="1" fontAlgn="auto" hangingPunct="1">
              <a:spcAft>
                <a:spcPts val="0"/>
              </a:spcAft>
              <a:defRPr/>
            </a:pPr>
            <a:r>
              <a:rPr lang="en-GB" sz="2400" dirty="0" smtClean="0">
                <a:solidFill>
                  <a:schemeClr val="tx1"/>
                </a:solidFill>
                <a:ea typeface="ＭＳ Ｐゴシック" pitchFamily="34" charset="-128"/>
              </a:rPr>
              <a:t>Micro Economics</a:t>
            </a:r>
          </a:p>
          <a:p>
            <a:pPr marL="338138" lvl="1" indent="-106363" eaLnBrk="1" fontAlgn="auto" hangingPunct="1">
              <a:spcAft>
                <a:spcPts val="0"/>
              </a:spcAft>
              <a:buFont typeface="Arial" pitchFamily="34" charset="0"/>
              <a:buChar char="•"/>
              <a:defRPr/>
            </a:pPr>
            <a:r>
              <a:rPr lang="en-GB" dirty="0" smtClean="0">
                <a:solidFill>
                  <a:schemeClr val="tx1"/>
                </a:solidFill>
                <a:ea typeface="ＭＳ Ｐゴシック" pitchFamily="34" charset="-128"/>
              </a:rPr>
              <a:t>Information Asymmetry </a:t>
            </a:r>
          </a:p>
          <a:p>
            <a:pPr marL="573088" lvl="2" indent="-169863" eaLnBrk="1" fontAlgn="auto" hangingPunct="1">
              <a:spcAft>
                <a:spcPts val="0"/>
              </a:spcAft>
              <a:buSzPct val="100000"/>
              <a:buFont typeface="Futura Bk" pitchFamily="34" charset="0"/>
              <a:buChar char="–"/>
              <a:defRPr/>
            </a:pPr>
            <a:r>
              <a:rPr lang="en-GB" dirty="0" smtClean="0">
                <a:solidFill>
                  <a:schemeClr val="tx1"/>
                </a:solidFill>
                <a:ea typeface="ＭＳ Ｐゴシック" pitchFamily="34" charset="-128"/>
              </a:rPr>
              <a:t>As the service provider I know more about the costs and risks of handling your data than you or any regulator</a:t>
            </a:r>
          </a:p>
          <a:p>
            <a:pPr marL="338138" lvl="1" indent="-106363" eaLnBrk="1" fontAlgn="auto" hangingPunct="1">
              <a:spcAft>
                <a:spcPts val="0"/>
              </a:spcAft>
              <a:buFont typeface="Arial" pitchFamily="34" charset="0"/>
              <a:buChar char="•"/>
              <a:defRPr/>
            </a:pPr>
            <a:r>
              <a:rPr lang="en-GB" dirty="0" smtClean="0">
                <a:solidFill>
                  <a:schemeClr val="tx1"/>
                </a:solidFill>
                <a:ea typeface="ＭＳ Ｐゴシック" pitchFamily="34" charset="-128"/>
              </a:rPr>
              <a:t>Externalities; Public/Club Goods</a:t>
            </a:r>
          </a:p>
          <a:p>
            <a:pPr marL="573088" lvl="2" indent="-169863" eaLnBrk="1" fontAlgn="auto" hangingPunct="1">
              <a:spcAft>
                <a:spcPts val="0"/>
              </a:spcAft>
              <a:buSzPct val="100000"/>
              <a:buFont typeface="Futura Bk" pitchFamily="34" charset="0"/>
              <a:buChar char="–"/>
              <a:defRPr/>
            </a:pPr>
            <a:r>
              <a:rPr lang="en-GB" dirty="0" smtClean="0">
                <a:solidFill>
                  <a:schemeClr val="tx1"/>
                </a:solidFill>
                <a:ea typeface="ＭＳ Ｐゴシック" pitchFamily="34" charset="-128"/>
              </a:rPr>
              <a:t>Being secure costs me more than I gain, even though others in the community gain too.</a:t>
            </a:r>
          </a:p>
          <a:p>
            <a:pPr marL="338138" lvl="1" indent="-106363" eaLnBrk="1" fontAlgn="auto" hangingPunct="1">
              <a:spcAft>
                <a:spcPts val="0"/>
              </a:spcAft>
              <a:buFont typeface="Arial" pitchFamily="34" charset="0"/>
              <a:buChar char="•"/>
              <a:defRPr/>
            </a:pPr>
            <a:r>
              <a:rPr lang="en-GB" dirty="0" smtClean="0">
                <a:solidFill>
                  <a:schemeClr val="tx1"/>
                </a:solidFill>
              </a:rPr>
              <a:t>Heterogeneity of services &amp; users</a:t>
            </a:r>
          </a:p>
          <a:p>
            <a:pPr marL="573088" lvl="2" indent="-169863" eaLnBrk="1" fontAlgn="auto" hangingPunct="1">
              <a:spcAft>
                <a:spcPts val="0"/>
              </a:spcAft>
              <a:buSzPct val="100000"/>
              <a:buFont typeface="Futura Bk" pitchFamily="34" charset="0"/>
              <a:buChar char="–"/>
              <a:defRPr/>
            </a:pPr>
            <a:r>
              <a:rPr lang="en-GB" dirty="0" smtClean="0">
                <a:solidFill>
                  <a:schemeClr val="tx1"/>
                </a:solidFill>
              </a:rPr>
              <a:t>How do we value bundled security characteristics &amp; develop associated product and pricing strategies</a:t>
            </a:r>
          </a:p>
          <a:p>
            <a:pPr eaLnBrk="1" fontAlgn="auto" hangingPunct="1">
              <a:spcAft>
                <a:spcPts val="0"/>
              </a:spcAft>
              <a:defRPr/>
            </a:pPr>
            <a:r>
              <a:rPr lang="en-GB" sz="2400" dirty="0" smtClean="0">
                <a:solidFill>
                  <a:schemeClr val="tx1"/>
                </a:solidFill>
              </a:rPr>
              <a:t>Macro Economics</a:t>
            </a:r>
          </a:p>
          <a:p>
            <a:pPr marL="338138" lvl="1" indent="-106363" eaLnBrk="1" fontAlgn="auto" hangingPunct="1">
              <a:spcAft>
                <a:spcPts val="0"/>
              </a:spcAft>
              <a:buFont typeface="Arial" pitchFamily="34" charset="0"/>
              <a:buChar char="•"/>
              <a:defRPr/>
            </a:pPr>
            <a:r>
              <a:rPr lang="en-GB" dirty="0" smtClean="0">
                <a:solidFill>
                  <a:schemeClr val="tx1"/>
                </a:solidFill>
              </a:rPr>
              <a:t>Aggregate drivers and effects</a:t>
            </a:r>
          </a:p>
          <a:p>
            <a:pPr eaLnBrk="1" fontAlgn="auto" hangingPunct="1">
              <a:spcAft>
                <a:spcPts val="0"/>
              </a:spcAft>
              <a:defRPr/>
            </a:pPr>
            <a:r>
              <a:rPr lang="en-GB" sz="2400" dirty="0" smtClean="0">
                <a:solidFill>
                  <a:schemeClr val="tx1"/>
                </a:solidFill>
              </a:rPr>
              <a:t>… As well as applying preference, utility, system modelling to this context</a:t>
            </a:r>
            <a:endParaRPr lang="en-US" sz="2400" dirty="0" smtClean="0">
              <a:solidFill>
                <a:schemeClr val="tx1"/>
              </a:solidFill>
            </a:endParaRPr>
          </a:p>
          <a:p>
            <a:pPr eaLnBrk="1" fontAlgn="auto" hangingPunct="1">
              <a:spcAft>
                <a:spcPts val="0"/>
              </a:spcAft>
              <a:defRPr/>
            </a:pP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0"/>
          <p:cNvSpPr>
            <a:spLocks noGrp="1"/>
          </p:cNvSpPr>
          <p:nvPr>
            <p:ph type="title" idx="4294967295"/>
          </p:nvPr>
        </p:nvSpPr>
        <p:spPr bwMode="black">
          <a:xfrm>
            <a:off x="238125" y="292100"/>
            <a:ext cx="4189413" cy="857250"/>
          </a:xfrm>
          <a:noFill/>
        </p:spPr>
        <p:txBody>
          <a:bodyPr wrap="square" numCol="1" compatLnSpc="1">
            <a:prstTxWarp prst="textNoShape">
              <a:avLst/>
            </a:prstTxWarp>
          </a:bodyPr>
          <a:lstStyle/>
          <a:p>
            <a:pPr eaLnBrk="1" hangingPunct="1"/>
            <a:r>
              <a:rPr cap="none" smtClean="0">
                <a:solidFill>
                  <a:schemeClr val="bg1"/>
                </a:solidFill>
              </a:rPr>
              <a:t>Privacy Management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idx="4294967295"/>
          </p:nvPr>
        </p:nvSpPr>
        <p:spPr bwMode="auto">
          <a:xfrm>
            <a:off x="133350" y="173038"/>
            <a:ext cx="8747125" cy="966787"/>
          </a:xfrm>
          <a:noFill/>
        </p:spPr>
        <p:txBody>
          <a:bodyPr wrap="square" numCol="1" compatLnSpc="1">
            <a:prstTxWarp prst="textNoShape">
              <a:avLst/>
            </a:prstTxWarp>
          </a:bodyPr>
          <a:lstStyle/>
          <a:p>
            <a:r>
              <a:rPr lang="en-GB" sz="3200" cap="none" smtClean="0"/>
              <a:t> Privacy Management </a:t>
            </a:r>
            <a:br>
              <a:rPr lang="en-GB" sz="3200" cap="none" smtClean="0"/>
            </a:br>
            <a:r>
              <a:rPr lang="en-GB" sz="3200" cap="none" smtClean="0"/>
              <a:t> </a:t>
            </a:r>
            <a:r>
              <a:rPr lang="en-GB" sz="2400" cap="none" smtClean="0"/>
              <a:t>TSB EnCoRe Project</a:t>
            </a:r>
          </a:p>
        </p:txBody>
      </p:sp>
      <p:sp>
        <p:nvSpPr>
          <p:cNvPr id="92162" name="Rectangle 3"/>
          <p:cNvSpPr>
            <a:spLocks noGrp="1"/>
          </p:cNvSpPr>
          <p:nvPr>
            <p:ph type="body" idx="4294967295"/>
          </p:nvPr>
        </p:nvSpPr>
        <p:spPr>
          <a:xfrm>
            <a:off x="255588" y="1316038"/>
            <a:ext cx="8042275" cy="3282950"/>
          </a:xfrm>
        </p:spPr>
        <p:txBody>
          <a:bodyPr/>
          <a:lstStyle/>
          <a:p>
            <a:pPr>
              <a:lnSpc>
                <a:spcPct val="80000"/>
              </a:lnSpc>
              <a:buFont typeface="Futura Bk" pitchFamily="34" charset="0"/>
              <a:buNone/>
            </a:pPr>
            <a:r>
              <a:rPr lang="en-GB" smtClean="0"/>
              <a:t>-  EnCoRe: Ensuring Consent and Revocation</a:t>
            </a:r>
          </a:p>
          <a:p>
            <a:pPr>
              <a:lnSpc>
                <a:spcPct val="70000"/>
              </a:lnSpc>
              <a:buFont typeface="Futura Bk" pitchFamily="34" charset="0"/>
              <a:buNone/>
            </a:pPr>
            <a:r>
              <a:rPr lang="en-GB" smtClean="0"/>
              <a:t>               UK Government Collaborative Project – </a:t>
            </a:r>
            <a:r>
              <a:rPr lang="en-GB" sz="1200" smtClean="0">
                <a:solidFill>
                  <a:srgbClr val="000099"/>
                </a:solidFill>
                <a:hlinkClick r:id="rId2"/>
              </a:rPr>
              <a:t>http://www.encore-project.info/</a:t>
            </a:r>
            <a:r>
              <a:rPr lang="en-GB" sz="1200" smtClean="0">
                <a:solidFill>
                  <a:srgbClr val="000099"/>
                </a:solidFill>
              </a:rPr>
              <a:t> </a:t>
            </a:r>
            <a:r>
              <a:rPr lang="en-GB" sz="1000" smtClean="0"/>
              <a:t> </a:t>
            </a:r>
          </a:p>
          <a:p>
            <a:pPr>
              <a:lnSpc>
                <a:spcPct val="20000"/>
              </a:lnSpc>
              <a:buFont typeface="Futura Bk" pitchFamily="34" charset="0"/>
              <a:buNone/>
            </a:pPr>
            <a:endParaRPr lang="en-GB" sz="1000" smtClean="0"/>
          </a:p>
          <a:p>
            <a:pPr>
              <a:lnSpc>
                <a:spcPct val="150000"/>
              </a:lnSpc>
              <a:buFont typeface="Futura Bk" pitchFamily="34" charset="0"/>
              <a:buNone/>
            </a:pPr>
            <a:r>
              <a:rPr lang="en-GB" sz="1600" smtClean="0">
                <a:solidFill>
                  <a:srgbClr val="000099"/>
                </a:solidFill>
              </a:rPr>
              <a:t>   </a:t>
            </a:r>
            <a:r>
              <a:rPr lang="en-GB" sz="1400" smtClean="0">
                <a:solidFill>
                  <a:srgbClr val="000099"/>
                </a:solidFill>
              </a:rPr>
              <a:t>“EnCoRe is a multi-disciplinary research project, spanning across a number of IT and social science specialisms, that is researching how to improve the rigour and ease with which individuals can grant and, more importantly, revoke their consent to the use, storage and sharing of their personal data by others”</a:t>
            </a:r>
          </a:p>
          <a:p>
            <a:pPr>
              <a:lnSpc>
                <a:spcPct val="30000"/>
              </a:lnSpc>
            </a:pPr>
            <a:endParaRPr lang="en-GB" sz="1800" smtClean="0">
              <a:solidFill>
                <a:srgbClr val="000099"/>
              </a:solidFill>
            </a:endParaRPr>
          </a:p>
        </p:txBody>
      </p:sp>
      <p:sp>
        <p:nvSpPr>
          <p:cNvPr id="92163" name="Rectangle 4"/>
          <p:cNvSpPr>
            <a:spLocks noChangeArrowheads="1"/>
          </p:cNvSpPr>
          <p:nvPr/>
        </p:nvSpPr>
        <p:spPr bwMode="auto">
          <a:xfrm>
            <a:off x="260350" y="3795713"/>
            <a:ext cx="7681913" cy="641350"/>
          </a:xfrm>
          <a:prstGeom prst="rect">
            <a:avLst/>
          </a:prstGeom>
          <a:noFill/>
          <a:ln w="9525">
            <a:noFill/>
            <a:miter lim="800000"/>
            <a:headEnd/>
            <a:tailEnd/>
          </a:ln>
        </p:spPr>
        <p:txBody>
          <a:bodyPr>
            <a:spAutoFit/>
          </a:bodyPr>
          <a:lstStyle/>
          <a:p>
            <a:r>
              <a:rPr lang="en-GB">
                <a:sym typeface="Wingdings" pitchFamily="2" charset="2"/>
              </a:rPr>
              <a:t> - Problem: Management of </a:t>
            </a:r>
            <a:r>
              <a:rPr lang="en-GB"/>
              <a:t>Personal Data (PII) and</a:t>
            </a:r>
          </a:p>
          <a:p>
            <a:r>
              <a:rPr lang="en-GB"/>
              <a:t>                  Confidential Information driven by Consent &amp; Revocation</a:t>
            </a:r>
          </a:p>
        </p:txBody>
      </p:sp>
      <p:sp>
        <p:nvSpPr>
          <p:cNvPr id="286759" name="Text Box 39"/>
          <p:cNvSpPr txBox="1">
            <a:spLocks noChangeArrowheads="1"/>
          </p:cNvSpPr>
          <p:nvPr/>
        </p:nvSpPr>
        <p:spPr bwMode="auto">
          <a:xfrm>
            <a:off x="358775" y="4591050"/>
            <a:ext cx="5294313" cy="2746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Contact: HP Labs, Systems Security Lab (SSL), Bristol, UK – Pete Bramhall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bwMode="auto">
          <a:xfrm>
            <a:off x="0" y="0"/>
            <a:ext cx="9398000" cy="857250"/>
          </a:xfrm>
          <a:noFill/>
        </p:spPr>
        <p:txBody>
          <a:bodyPr wrap="square" numCol="1" compatLnSpc="1">
            <a:prstTxWarp prst="textNoShape">
              <a:avLst/>
            </a:prstTxWarp>
          </a:bodyPr>
          <a:lstStyle/>
          <a:p>
            <a:r>
              <a:rPr lang="en-GB" sz="2700" cap="none" smtClean="0"/>
              <a:t>EnCoRe:</a:t>
            </a:r>
            <a:br>
              <a:rPr lang="en-GB" sz="2700" cap="none" smtClean="0"/>
            </a:br>
            <a:r>
              <a:rPr lang="en-GB" sz="2700" cap="none" smtClean="0"/>
              <a:t>Enabling the Flow of Identity Data + Consent/Revocation</a:t>
            </a:r>
            <a:br>
              <a:rPr lang="en-GB" sz="2700" cap="none" smtClean="0"/>
            </a:br>
            <a:endParaRPr lang="en-GB" sz="2700" cap="none" smtClean="0"/>
          </a:p>
        </p:txBody>
      </p:sp>
      <p:sp>
        <p:nvSpPr>
          <p:cNvPr id="180227" name="Freeform 3"/>
          <p:cNvSpPr>
            <a:spLocks/>
          </p:cNvSpPr>
          <p:nvPr/>
        </p:nvSpPr>
        <p:spPr bwMode="auto">
          <a:xfrm>
            <a:off x="3686175" y="906463"/>
            <a:ext cx="4000500" cy="1751012"/>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28" name="Freeform 4"/>
          <p:cNvSpPr>
            <a:spLocks/>
          </p:cNvSpPr>
          <p:nvPr/>
        </p:nvSpPr>
        <p:spPr bwMode="auto">
          <a:xfrm>
            <a:off x="5778500" y="2660650"/>
            <a:ext cx="3124200" cy="141922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29" name="Oval 5"/>
          <p:cNvSpPr>
            <a:spLocks noChangeArrowheads="1"/>
          </p:cNvSpPr>
          <p:nvPr/>
        </p:nvSpPr>
        <p:spPr bwMode="auto">
          <a:xfrm>
            <a:off x="6800850" y="1611313"/>
            <a:ext cx="1120775" cy="45402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Data</a:t>
            </a:r>
          </a:p>
          <a:p>
            <a:pPr algn="ctr" eaLnBrk="0" hangingPunct="0">
              <a:defRPr/>
            </a:pPr>
            <a:r>
              <a:rPr lang="en-GB" sz="1400">
                <a:ea typeface="ＭＳ Ｐゴシック"/>
                <a:cs typeface="ＭＳ Ｐゴシック"/>
              </a:rPr>
              <a:t>Storage</a:t>
            </a:r>
          </a:p>
          <a:p>
            <a:pPr algn="ctr" eaLnBrk="0" hangingPunct="0">
              <a:defRPr/>
            </a:pPr>
            <a:r>
              <a:rPr lang="en-GB" sz="1400">
                <a:ea typeface="ＭＳ Ｐゴシック"/>
                <a:cs typeface="ＭＳ Ｐゴシック"/>
              </a:rPr>
              <a:t>Service</a:t>
            </a:r>
          </a:p>
        </p:txBody>
      </p:sp>
      <p:sp>
        <p:nvSpPr>
          <p:cNvPr id="180230" name="Oval 6"/>
          <p:cNvSpPr>
            <a:spLocks noChangeArrowheads="1"/>
          </p:cNvSpPr>
          <p:nvPr/>
        </p:nvSpPr>
        <p:spPr bwMode="auto">
          <a:xfrm>
            <a:off x="3960813" y="15986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Office</a:t>
            </a:r>
          </a:p>
          <a:p>
            <a:pPr algn="ctr" eaLnBrk="0" hangingPunct="0">
              <a:defRPr/>
            </a:pPr>
            <a:r>
              <a:rPr lang="en-GB" sz="1400">
                <a:ea typeface="ＭＳ Ｐゴシック"/>
                <a:cs typeface="ＭＳ Ｐゴシック"/>
              </a:rPr>
              <a:t>Apps</a:t>
            </a:r>
          </a:p>
        </p:txBody>
      </p:sp>
      <p:sp>
        <p:nvSpPr>
          <p:cNvPr id="180231" name="Oval 7"/>
          <p:cNvSpPr>
            <a:spLocks noChangeArrowheads="1"/>
          </p:cNvSpPr>
          <p:nvPr/>
        </p:nvSpPr>
        <p:spPr bwMode="auto">
          <a:xfrm>
            <a:off x="6323013" y="1004888"/>
            <a:ext cx="1563687" cy="4191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On Demand</a:t>
            </a:r>
          </a:p>
          <a:p>
            <a:pPr algn="ctr" eaLnBrk="0" hangingPunct="0">
              <a:defRPr/>
            </a:pPr>
            <a:r>
              <a:rPr lang="en-GB" sz="1400">
                <a:ea typeface="ＭＳ Ｐゴシック"/>
                <a:cs typeface="ＭＳ Ｐゴシック"/>
              </a:rPr>
              <a:t>CPUs</a:t>
            </a:r>
          </a:p>
        </p:txBody>
      </p:sp>
      <p:sp>
        <p:nvSpPr>
          <p:cNvPr id="180232" name="Oval 8"/>
          <p:cNvSpPr>
            <a:spLocks noChangeArrowheads="1"/>
          </p:cNvSpPr>
          <p:nvPr/>
        </p:nvSpPr>
        <p:spPr bwMode="auto">
          <a:xfrm>
            <a:off x="4073525" y="1141413"/>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Printing</a:t>
            </a:r>
          </a:p>
          <a:p>
            <a:pPr algn="ctr" eaLnBrk="0" hangingPunct="0">
              <a:defRPr/>
            </a:pPr>
            <a:r>
              <a:rPr lang="en-GB" sz="1400">
                <a:ea typeface="ＭＳ Ｐゴシック"/>
                <a:cs typeface="ＭＳ Ｐゴシック"/>
              </a:rPr>
              <a:t>Service</a:t>
            </a:r>
          </a:p>
        </p:txBody>
      </p:sp>
      <p:sp>
        <p:nvSpPr>
          <p:cNvPr id="180233" name="Text Box 9"/>
          <p:cNvSpPr txBox="1">
            <a:spLocks noChangeArrowheads="1"/>
          </p:cNvSpPr>
          <p:nvPr/>
        </p:nvSpPr>
        <p:spPr bwMode="auto">
          <a:xfrm>
            <a:off x="3359150" y="2255838"/>
            <a:ext cx="1428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#1</a:t>
            </a:r>
          </a:p>
        </p:txBody>
      </p:sp>
      <p:sp>
        <p:nvSpPr>
          <p:cNvPr id="180234" name="Text Box 10"/>
          <p:cNvSpPr txBox="1">
            <a:spLocks noChangeArrowheads="1"/>
          </p:cNvSpPr>
          <p:nvPr/>
        </p:nvSpPr>
        <p:spPr bwMode="auto">
          <a:xfrm>
            <a:off x="4556125" y="3281363"/>
            <a:ext cx="1428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#2</a:t>
            </a:r>
          </a:p>
        </p:txBody>
      </p:sp>
      <p:sp>
        <p:nvSpPr>
          <p:cNvPr id="180235" name="Oval 11"/>
          <p:cNvSpPr>
            <a:spLocks noChangeArrowheads="1"/>
          </p:cNvSpPr>
          <p:nvPr/>
        </p:nvSpPr>
        <p:spPr bwMode="auto">
          <a:xfrm>
            <a:off x="5253038" y="1322388"/>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80236" name="Oval 12"/>
          <p:cNvSpPr>
            <a:spLocks noChangeArrowheads="1"/>
          </p:cNvSpPr>
          <p:nvPr/>
        </p:nvSpPr>
        <p:spPr bwMode="auto">
          <a:xfrm>
            <a:off x="5019675" y="2039938"/>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Delivery</a:t>
            </a:r>
          </a:p>
          <a:p>
            <a:pPr algn="ctr" eaLnBrk="0" hangingPunct="0">
              <a:defRPr/>
            </a:pPr>
            <a:r>
              <a:rPr lang="en-GB" sz="1400">
                <a:ea typeface="ＭＳ Ｐゴシック"/>
                <a:cs typeface="ＭＳ Ｐゴシック"/>
              </a:rPr>
              <a:t>Service</a:t>
            </a:r>
          </a:p>
        </p:txBody>
      </p:sp>
      <p:sp>
        <p:nvSpPr>
          <p:cNvPr id="180237" name="Oval 13"/>
          <p:cNvSpPr>
            <a:spLocks noChangeArrowheads="1"/>
          </p:cNvSpPr>
          <p:nvPr/>
        </p:nvSpPr>
        <p:spPr bwMode="auto">
          <a:xfrm>
            <a:off x="7427913" y="3679825"/>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 3</a:t>
            </a:r>
          </a:p>
        </p:txBody>
      </p:sp>
      <p:sp>
        <p:nvSpPr>
          <p:cNvPr id="180238" name="Oval 14"/>
          <p:cNvSpPr>
            <a:spLocks noChangeArrowheads="1"/>
          </p:cNvSpPr>
          <p:nvPr/>
        </p:nvSpPr>
        <p:spPr bwMode="auto">
          <a:xfrm>
            <a:off x="7593013" y="2984500"/>
            <a:ext cx="1120775" cy="4556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Backup</a:t>
            </a:r>
          </a:p>
          <a:p>
            <a:pPr algn="ctr" eaLnBrk="0" hangingPunct="0">
              <a:defRPr/>
            </a:pPr>
            <a:r>
              <a:rPr lang="en-GB" sz="1400">
                <a:ea typeface="ＭＳ Ｐゴシック"/>
                <a:cs typeface="ＭＳ Ｐゴシック"/>
              </a:rPr>
              <a:t>Service </a:t>
            </a:r>
          </a:p>
        </p:txBody>
      </p:sp>
      <p:sp>
        <p:nvSpPr>
          <p:cNvPr id="180239" name="Oval 15"/>
          <p:cNvSpPr>
            <a:spLocks noChangeArrowheads="1"/>
          </p:cNvSpPr>
          <p:nvPr/>
        </p:nvSpPr>
        <p:spPr bwMode="auto">
          <a:xfrm>
            <a:off x="6326188" y="33639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ILM</a:t>
            </a:r>
          </a:p>
          <a:p>
            <a:pPr algn="ctr" eaLnBrk="0" hangingPunct="0">
              <a:defRPr/>
            </a:pPr>
            <a:r>
              <a:rPr lang="en-GB" sz="1400">
                <a:ea typeface="ＭＳ Ｐゴシック"/>
                <a:cs typeface="ＭＳ Ｐゴシック"/>
              </a:rPr>
              <a:t>Service</a:t>
            </a:r>
          </a:p>
        </p:txBody>
      </p:sp>
      <p:sp>
        <p:nvSpPr>
          <p:cNvPr id="93199" name="Line 16"/>
          <p:cNvSpPr>
            <a:spLocks noChangeShapeType="1"/>
          </p:cNvSpPr>
          <p:nvPr/>
        </p:nvSpPr>
        <p:spPr bwMode="auto">
          <a:xfrm>
            <a:off x="7116763" y="2071688"/>
            <a:ext cx="763587" cy="927100"/>
          </a:xfrm>
          <a:prstGeom prst="line">
            <a:avLst/>
          </a:prstGeom>
          <a:noFill/>
          <a:ln w="9525">
            <a:solidFill>
              <a:schemeClr val="tx1"/>
            </a:solidFill>
            <a:prstDash val="dash"/>
            <a:round/>
            <a:headEnd/>
            <a:tailEnd type="triangle" w="med" len="med"/>
          </a:ln>
        </p:spPr>
        <p:txBody>
          <a:bodyPr/>
          <a:lstStyle/>
          <a:p>
            <a:endParaRPr lang="en-US"/>
          </a:p>
        </p:txBody>
      </p:sp>
      <p:pic>
        <p:nvPicPr>
          <p:cNvPr id="93200" name="Picture 17" descr="j0292020"/>
          <p:cNvPicPr>
            <a:picLocks noChangeAspect="1" noChangeArrowheads="1"/>
          </p:cNvPicPr>
          <p:nvPr/>
        </p:nvPicPr>
        <p:blipFill>
          <a:blip r:embed="rId2"/>
          <a:srcRect/>
          <a:stretch>
            <a:fillRect/>
          </a:stretch>
        </p:blipFill>
        <p:spPr bwMode="auto">
          <a:xfrm>
            <a:off x="969963" y="1489075"/>
            <a:ext cx="407987" cy="290513"/>
          </a:xfrm>
          <a:prstGeom prst="rect">
            <a:avLst/>
          </a:prstGeom>
          <a:noFill/>
          <a:ln w="9525">
            <a:noFill/>
            <a:miter lim="800000"/>
            <a:headEnd/>
            <a:tailEnd/>
          </a:ln>
        </p:spPr>
      </p:pic>
      <p:sp>
        <p:nvSpPr>
          <p:cNvPr id="180242" name="Text Box 18"/>
          <p:cNvSpPr txBox="1">
            <a:spLocks noChangeArrowheads="1"/>
          </p:cNvSpPr>
          <p:nvPr/>
        </p:nvSpPr>
        <p:spPr bwMode="auto">
          <a:xfrm>
            <a:off x="974725" y="1825625"/>
            <a:ext cx="558800"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User</a:t>
            </a:r>
          </a:p>
        </p:txBody>
      </p:sp>
      <p:sp>
        <p:nvSpPr>
          <p:cNvPr id="93202" name="Line 19"/>
          <p:cNvSpPr>
            <a:spLocks noChangeShapeType="1"/>
          </p:cNvSpPr>
          <p:nvPr/>
        </p:nvSpPr>
        <p:spPr bwMode="auto">
          <a:xfrm flipV="1">
            <a:off x="1801813" y="1712913"/>
            <a:ext cx="2179637" cy="65087"/>
          </a:xfrm>
          <a:prstGeom prst="line">
            <a:avLst/>
          </a:prstGeom>
          <a:noFill/>
          <a:ln w="9525">
            <a:solidFill>
              <a:schemeClr val="folHlink"/>
            </a:solidFill>
            <a:prstDash val="dash"/>
            <a:round/>
            <a:headEnd/>
            <a:tailEnd type="triangle" w="med" len="med"/>
          </a:ln>
        </p:spPr>
        <p:txBody>
          <a:bodyPr/>
          <a:lstStyle/>
          <a:p>
            <a:endParaRPr lang="en-US"/>
          </a:p>
        </p:txBody>
      </p:sp>
      <p:sp>
        <p:nvSpPr>
          <p:cNvPr id="93203" name="Line 20"/>
          <p:cNvSpPr>
            <a:spLocks noChangeShapeType="1"/>
          </p:cNvSpPr>
          <p:nvPr/>
        </p:nvSpPr>
        <p:spPr bwMode="auto">
          <a:xfrm>
            <a:off x="4986338" y="1860550"/>
            <a:ext cx="1905000" cy="6350"/>
          </a:xfrm>
          <a:prstGeom prst="line">
            <a:avLst/>
          </a:prstGeom>
          <a:noFill/>
          <a:ln w="9525">
            <a:solidFill>
              <a:schemeClr val="tx1"/>
            </a:solidFill>
            <a:prstDash val="dash"/>
            <a:round/>
            <a:headEnd/>
            <a:tailEnd type="triangle" w="med" len="med"/>
          </a:ln>
        </p:spPr>
        <p:txBody>
          <a:bodyPr/>
          <a:lstStyle/>
          <a:p>
            <a:endParaRPr lang="en-US"/>
          </a:p>
        </p:txBody>
      </p:sp>
      <p:sp>
        <p:nvSpPr>
          <p:cNvPr id="93204" name="Oval 21"/>
          <p:cNvSpPr>
            <a:spLocks noChangeArrowheads="1"/>
          </p:cNvSpPr>
          <p:nvPr/>
        </p:nvSpPr>
        <p:spPr bwMode="auto">
          <a:xfrm>
            <a:off x="546100" y="1174750"/>
            <a:ext cx="1433513" cy="1095375"/>
          </a:xfrm>
          <a:prstGeom prst="ellipse">
            <a:avLst/>
          </a:prstGeom>
          <a:noFill/>
          <a:ln w="9525">
            <a:solidFill>
              <a:schemeClr val="tx1"/>
            </a:solidFill>
            <a:prstDash val="dash"/>
            <a:round/>
            <a:headEnd/>
            <a:tailEnd/>
          </a:ln>
        </p:spPr>
        <p:txBody>
          <a:bodyPr wrap="none" anchor="ctr"/>
          <a:lstStyle/>
          <a:p>
            <a:endParaRPr lang="en-GB"/>
          </a:p>
        </p:txBody>
      </p:sp>
      <p:sp>
        <p:nvSpPr>
          <p:cNvPr id="180246" name="Freeform 22"/>
          <p:cNvSpPr>
            <a:spLocks/>
          </p:cNvSpPr>
          <p:nvPr/>
        </p:nvSpPr>
        <p:spPr bwMode="auto">
          <a:xfrm>
            <a:off x="4846638" y="3984625"/>
            <a:ext cx="2228850" cy="1073150"/>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0247" name="Oval 23"/>
          <p:cNvSpPr>
            <a:spLocks noChangeArrowheads="1"/>
          </p:cNvSpPr>
          <p:nvPr/>
        </p:nvSpPr>
        <p:spPr bwMode="auto">
          <a:xfrm>
            <a:off x="5407025" y="43180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48" name="Oval 24"/>
          <p:cNvSpPr>
            <a:spLocks noChangeArrowheads="1"/>
          </p:cNvSpPr>
          <p:nvPr/>
        </p:nvSpPr>
        <p:spPr bwMode="auto">
          <a:xfrm>
            <a:off x="6323013" y="42275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49" name="Oval 25"/>
          <p:cNvSpPr>
            <a:spLocks noChangeArrowheads="1"/>
          </p:cNvSpPr>
          <p:nvPr/>
        </p:nvSpPr>
        <p:spPr bwMode="auto">
          <a:xfrm>
            <a:off x="5872163" y="46228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0250" name="Text Box 26"/>
          <p:cNvSpPr txBox="1">
            <a:spLocks noChangeArrowheads="1"/>
          </p:cNvSpPr>
          <p:nvPr/>
        </p:nvSpPr>
        <p:spPr bwMode="auto">
          <a:xfrm>
            <a:off x="4052888" y="4502150"/>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The </a:t>
            </a:r>
          </a:p>
          <a:p>
            <a:pPr eaLnBrk="0" hangingPunct="0">
              <a:defRPr/>
            </a:pPr>
            <a:r>
              <a:rPr lang="en-GB" b="1">
                <a:ea typeface="ＭＳ Ｐゴシック"/>
                <a:cs typeface="ＭＳ Ｐゴシック"/>
              </a:rPr>
              <a:t>Internet</a:t>
            </a:r>
          </a:p>
        </p:txBody>
      </p:sp>
      <p:sp>
        <p:nvSpPr>
          <p:cNvPr id="93210" name="Line 27"/>
          <p:cNvSpPr>
            <a:spLocks noChangeShapeType="1"/>
          </p:cNvSpPr>
          <p:nvPr/>
        </p:nvSpPr>
        <p:spPr bwMode="auto">
          <a:xfrm flipV="1">
            <a:off x="1793875" y="1360488"/>
            <a:ext cx="2292350" cy="185737"/>
          </a:xfrm>
          <a:prstGeom prst="line">
            <a:avLst/>
          </a:prstGeom>
          <a:noFill/>
          <a:ln w="9525">
            <a:solidFill>
              <a:schemeClr val="folHlink"/>
            </a:solidFill>
            <a:prstDash val="dash"/>
            <a:round/>
            <a:headEnd/>
            <a:tailEnd type="triangle" w="med" len="med"/>
          </a:ln>
        </p:spPr>
        <p:txBody>
          <a:bodyPr/>
          <a:lstStyle/>
          <a:p>
            <a:endParaRPr lang="en-US"/>
          </a:p>
        </p:txBody>
      </p:sp>
      <p:sp>
        <p:nvSpPr>
          <p:cNvPr id="93211" name="Line 28"/>
          <p:cNvSpPr>
            <a:spLocks noChangeShapeType="1"/>
          </p:cNvSpPr>
          <p:nvPr/>
        </p:nvSpPr>
        <p:spPr bwMode="auto">
          <a:xfrm>
            <a:off x="1860550" y="2019300"/>
            <a:ext cx="3254375" cy="288925"/>
          </a:xfrm>
          <a:prstGeom prst="line">
            <a:avLst/>
          </a:prstGeom>
          <a:noFill/>
          <a:ln w="9525">
            <a:solidFill>
              <a:schemeClr val="folHlink"/>
            </a:solidFill>
            <a:prstDash val="dash"/>
            <a:round/>
            <a:headEnd/>
            <a:tailEnd type="triangle" w="med" len="med"/>
          </a:ln>
        </p:spPr>
        <p:txBody>
          <a:bodyPr/>
          <a:lstStyle/>
          <a:p>
            <a:endParaRPr lang="en-US"/>
          </a:p>
        </p:txBody>
      </p:sp>
      <p:sp>
        <p:nvSpPr>
          <p:cNvPr id="180253" name="Text Box 29"/>
          <p:cNvSpPr txBox="1">
            <a:spLocks noChangeArrowheads="1"/>
          </p:cNvSpPr>
          <p:nvPr/>
        </p:nvSpPr>
        <p:spPr bwMode="auto">
          <a:xfrm>
            <a:off x="2066925" y="1581150"/>
            <a:ext cx="1795463" cy="3444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4" name="Text Box 30"/>
          <p:cNvSpPr txBox="1">
            <a:spLocks noChangeArrowheads="1"/>
          </p:cNvSpPr>
          <p:nvPr/>
        </p:nvSpPr>
        <p:spPr bwMode="auto">
          <a:xfrm>
            <a:off x="5122863" y="1655763"/>
            <a:ext cx="1795462" cy="4587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5" name="Text Box 31"/>
          <p:cNvSpPr txBox="1">
            <a:spLocks noChangeArrowheads="1"/>
          </p:cNvSpPr>
          <p:nvPr/>
        </p:nvSpPr>
        <p:spPr bwMode="auto">
          <a:xfrm>
            <a:off x="6089650" y="2843213"/>
            <a:ext cx="1795463" cy="45878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
        <p:nvSpPr>
          <p:cNvPr id="180256" name="Oval 32"/>
          <p:cNvSpPr>
            <a:spLocks noChangeArrowheads="1"/>
          </p:cNvSpPr>
          <p:nvPr/>
        </p:nvSpPr>
        <p:spPr bwMode="auto">
          <a:xfrm>
            <a:off x="703263" y="2828925"/>
            <a:ext cx="2878137" cy="157003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180258" name="Oval 34"/>
          <p:cNvSpPr>
            <a:spLocks noChangeArrowheads="1"/>
          </p:cNvSpPr>
          <p:nvPr/>
        </p:nvSpPr>
        <p:spPr bwMode="auto">
          <a:xfrm>
            <a:off x="1020763" y="3078163"/>
            <a:ext cx="2878137" cy="15700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93217" name="Line 35"/>
          <p:cNvSpPr>
            <a:spLocks noChangeShapeType="1"/>
          </p:cNvSpPr>
          <p:nvPr/>
        </p:nvSpPr>
        <p:spPr bwMode="auto">
          <a:xfrm rot="4015775">
            <a:off x="588169" y="2796382"/>
            <a:ext cx="1384300" cy="201612"/>
          </a:xfrm>
          <a:prstGeom prst="line">
            <a:avLst/>
          </a:prstGeom>
          <a:noFill/>
          <a:ln w="9525">
            <a:solidFill>
              <a:schemeClr val="folHlink"/>
            </a:solidFill>
            <a:prstDash val="dash"/>
            <a:round/>
            <a:headEnd/>
            <a:tailEnd type="triangle" w="med" len="med"/>
          </a:ln>
        </p:spPr>
        <p:txBody>
          <a:bodyPr/>
          <a:lstStyle/>
          <a:p>
            <a:endParaRPr lang="en-US"/>
          </a:p>
        </p:txBody>
      </p:sp>
      <p:sp>
        <p:nvSpPr>
          <p:cNvPr id="93218" name="Line 36"/>
          <p:cNvSpPr>
            <a:spLocks noChangeShapeType="1"/>
          </p:cNvSpPr>
          <p:nvPr/>
        </p:nvSpPr>
        <p:spPr bwMode="auto">
          <a:xfrm rot="3993116" flipV="1">
            <a:off x="1250156" y="2713832"/>
            <a:ext cx="1330325" cy="42862"/>
          </a:xfrm>
          <a:prstGeom prst="line">
            <a:avLst/>
          </a:prstGeom>
          <a:noFill/>
          <a:ln w="9525">
            <a:solidFill>
              <a:schemeClr val="folHlink"/>
            </a:solidFill>
            <a:prstDash val="dash"/>
            <a:round/>
            <a:headEnd/>
            <a:tailEnd type="triangle" w="med" len="med"/>
          </a:ln>
        </p:spPr>
        <p:txBody>
          <a:bodyPr/>
          <a:lstStyle/>
          <a:p>
            <a:endParaRPr lang="en-US"/>
          </a:p>
        </p:txBody>
      </p:sp>
      <p:sp>
        <p:nvSpPr>
          <p:cNvPr id="180261" name="Text Box 37"/>
          <p:cNvSpPr txBox="1">
            <a:spLocks noChangeArrowheads="1"/>
          </p:cNvSpPr>
          <p:nvPr/>
        </p:nvSpPr>
        <p:spPr bwMode="auto">
          <a:xfrm rot="4367332">
            <a:off x="700088" y="2746375"/>
            <a:ext cx="1795462" cy="4587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lnSpc>
                <a:spcPct val="80000"/>
              </a:lnSpc>
              <a:defRPr/>
            </a:pPr>
            <a:r>
              <a:rPr lang="en-GB" sz="1000" b="1">
                <a:solidFill>
                  <a:srgbClr val="B4011B"/>
                </a:solidFill>
                <a:ea typeface="ＭＳ Ｐゴシック"/>
                <a:cs typeface="ＭＳ Ｐゴシック"/>
              </a:rPr>
              <a:t>Identity Data &amp; Credentials</a:t>
            </a:r>
          </a:p>
          <a:p>
            <a:pPr eaLnBrk="0" hangingPunct="0">
              <a:lnSpc>
                <a:spcPct val="80000"/>
              </a:lnSpc>
              <a:defRPr/>
            </a:pPr>
            <a:r>
              <a:rPr lang="en-GB" sz="1000" b="1">
                <a:solidFill>
                  <a:srgbClr val="B4011B"/>
                </a:solidFill>
                <a:ea typeface="ＭＳ Ｐゴシック"/>
                <a:cs typeface="ＭＳ Ｐゴシック"/>
              </a:rPr>
              <a:t>                + </a:t>
            </a:r>
          </a:p>
          <a:p>
            <a:pPr eaLnBrk="0" hangingPunct="0">
              <a:lnSpc>
                <a:spcPct val="80000"/>
              </a:lnSpc>
              <a:defRPr/>
            </a:pPr>
            <a:r>
              <a:rPr lang="en-GB" sz="1000" b="1">
                <a:solidFill>
                  <a:srgbClr val="B4011B"/>
                </a:solidFill>
                <a:ea typeface="ＭＳ Ｐゴシック"/>
                <a:cs typeface="ＭＳ Ｐゴシック"/>
              </a:rPr>
              <a:t>Consent/Revocation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3" grpId="0"/>
      <p:bldP spid="180254" grpId="0"/>
      <p:bldP spid="180255" grpId="0"/>
      <p:bldP spid="18026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reeform 2"/>
          <p:cNvSpPr>
            <a:spLocks/>
          </p:cNvSpPr>
          <p:nvPr/>
        </p:nvSpPr>
        <p:spPr bwMode="auto">
          <a:xfrm>
            <a:off x="3686175" y="1006475"/>
            <a:ext cx="4000500" cy="1751013"/>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75" name="Freeform 3"/>
          <p:cNvSpPr>
            <a:spLocks/>
          </p:cNvSpPr>
          <p:nvPr/>
        </p:nvSpPr>
        <p:spPr bwMode="auto">
          <a:xfrm>
            <a:off x="5778500" y="2760663"/>
            <a:ext cx="3124200" cy="141922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76" name="Oval 4"/>
          <p:cNvSpPr>
            <a:spLocks noChangeArrowheads="1"/>
          </p:cNvSpPr>
          <p:nvPr/>
        </p:nvSpPr>
        <p:spPr bwMode="auto">
          <a:xfrm>
            <a:off x="6505575" y="1711325"/>
            <a:ext cx="1120775" cy="45402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Data</a:t>
            </a:r>
          </a:p>
          <a:p>
            <a:pPr algn="ctr" eaLnBrk="0" hangingPunct="0">
              <a:defRPr/>
            </a:pPr>
            <a:r>
              <a:rPr lang="en-GB" sz="1400">
                <a:ea typeface="ＭＳ Ｐゴシック"/>
                <a:cs typeface="ＭＳ Ｐゴシック"/>
              </a:rPr>
              <a:t>Storage</a:t>
            </a:r>
          </a:p>
          <a:p>
            <a:pPr algn="ctr" eaLnBrk="0" hangingPunct="0">
              <a:defRPr/>
            </a:pPr>
            <a:r>
              <a:rPr lang="en-GB" sz="1400">
                <a:ea typeface="ＭＳ Ｐゴシック"/>
                <a:cs typeface="ＭＳ Ｐゴシック"/>
              </a:rPr>
              <a:t>Service</a:t>
            </a:r>
          </a:p>
        </p:txBody>
      </p:sp>
      <p:sp>
        <p:nvSpPr>
          <p:cNvPr id="182277" name="Oval 5"/>
          <p:cNvSpPr>
            <a:spLocks noChangeArrowheads="1"/>
          </p:cNvSpPr>
          <p:nvPr/>
        </p:nvSpPr>
        <p:spPr bwMode="auto">
          <a:xfrm>
            <a:off x="3960813" y="1698625"/>
            <a:ext cx="1046162"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Office</a:t>
            </a:r>
          </a:p>
          <a:p>
            <a:pPr algn="ctr" eaLnBrk="0" hangingPunct="0">
              <a:defRPr/>
            </a:pPr>
            <a:r>
              <a:rPr lang="en-GB" sz="1400">
                <a:ea typeface="ＭＳ Ｐゴシック"/>
                <a:cs typeface="ＭＳ Ｐゴシック"/>
              </a:rPr>
              <a:t>Apps</a:t>
            </a:r>
          </a:p>
        </p:txBody>
      </p:sp>
      <p:sp>
        <p:nvSpPr>
          <p:cNvPr id="182278" name="Oval 6"/>
          <p:cNvSpPr>
            <a:spLocks noChangeArrowheads="1"/>
          </p:cNvSpPr>
          <p:nvPr/>
        </p:nvSpPr>
        <p:spPr bwMode="auto">
          <a:xfrm>
            <a:off x="5729288" y="1090613"/>
            <a:ext cx="1563687" cy="4191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On Demand</a:t>
            </a:r>
          </a:p>
          <a:p>
            <a:pPr algn="ctr" eaLnBrk="0" hangingPunct="0">
              <a:defRPr/>
            </a:pPr>
            <a:r>
              <a:rPr lang="en-GB" sz="1400">
                <a:ea typeface="ＭＳ Ｐゴシック"/>
                <a:cs typeface="ＭＳ Ｐゴシック"/>
              </a:rPr>
              <a:t>CPUs</a:t>
            </a:r>
          </a:p>
        </p:txBody>
      </p:sp>
      <p:sp>
        <p:nvSpPr>
          <p:cNvPr id="182279" name="Oval 7"/>
          <p:cNvSpPr>
            <a:spLocks noChangeArrowheads="1"/>
          </p:cNvSpPr>
          <p:nvPr/>
        </p:nvSpPr>
        <p:spPr bwMode="auto">
          <a:xfrm>
            <a:off x="4073525" y="1241425"/>
            <a:ext cx="1046163"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Printing</a:t>
            </a:r>
          </a:p>
          <a:p>
            <a:pPr algn="ctr" eaLnBrk="0" hangingPunct="0">
              <a:defRPr/>
            </a:pPr>
            <a:r>
              <a:rPr lang="en-GB" sz="1400">
                <a:ea typeface="ＭＳ Ｐゴシック"/>
                <a:cs typeface="ＭＳ Ｐゴシック"/>
              </a:rPr>
              <a:t>Service</a:t>
            </a:r>
          </a:p>
        </p:txBody>
      </p:sp>
      <p:sp>
        <p:nvSpPr>
          <p:cNvPr id="182280" name="Text Box 8"/>
          <p:cNvSpPr txBox="1">
            <a:spLocks noChangeArrowheads="1"/>
          </p:cNvSpPr>
          <p:nvPr/>
        </p:nvSpPr>
        <p:spPr bwMode="auto">
          <a:xfrm>
            <a:off x="7062788" y="676275"/>
            <a:ext cx="1428750" cy="4810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#1</a:t>
            </a:r>
          </a:p>
        </p:txBody>
      </p:sp>
      <p:sp>
        <p:nvSpPr>
          <p:cNvPr id="182281" name="Text Box 9"/>
          <p:cNvSpPr txBox="1">
            <a:spLocks noChangeArrowheads="1"/>
          </p:cNvSpPr>
          <p:nvPr/>
        </p:nvSpPr>
        <p:spPr bwMode="auto">
          <a:xfrm>
            <a:off x="7715250" y="2233613"/>
            <a:ext cx="1428750" cy="4810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#2</a:t>
            </a:r>
          </a:p>
        </p:txBody>
      </p:sp>
      <p:sp>
        <p:nvSpPr>
          <p:cNvPr id="182282" name="Oval 10"/>
          <p:cNvSpPr>
            <a:spLocks noChangeArrowheads="1"/>
          </p:cNvSpPr>
          <p:nvPr/>
        </p:nvSpPr>
        <p:spPr bwMode="auto">
          <a:xfrm>
            <a:off x="5272088" y="1479550"/>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182283" name="Oval 11"/>
          <p:cNvSpPr>
            <a:spLocks noChangeArrowheads="1"/>
          </p:cNvSpPr>
          <p:nvPr/>
        </p:nvSpPr>
        <p:spPr bwMode="auto">
          <a:xfrm>
            <a:off x="5019675" y="2139950"/>
            <a:ext cx="1046163"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84" name="Oval 12"/>
          <p:cNvSpPr>
            <a:spLocks noChangeArrowheads="1"/>
          </p:cNvSpPr>
          <p:nvPr/>
        </p:nvSpPr>
        <p:spPr bwMode="auto">
          <a:xfrm>
            <a:off x="7427913" y="3779838"/>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 3</a:t>
            </a:r>
          </a:p>
        </p:txBody>
      </p:sp>
      <p:sp>
        <p:nvSpPr>
          <p:cNvPr id="182285" name="Oval 13"/>
          <p:cNvSpPr>
            <a:spLocks noChangeArrowheads="1"/>
          </p:cNvSpPr>
          <p:nvPr/>
        </p:nvSpPr>
        <p:spPr bwMode="auto">
          <a:xfrm>
            <a:off x="7593013" y="3084513"/>
            <a:ext cx="1120775" cy="45561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Backup</a:t>
            </a:r>
          </a:p>
          <a:p>
            <a:pPr algn="ctr" eaLnBrk="0" hangingPunct="0">
              <a:defRPr/>
            </a:pPr>
            <a:r>
              <a:rPr lang="en-GB" sz="1400">
                <a:ea typeface="ＭＳ Ｐゴシック"/>
                <a:cs typeface="ＭＳ Ｐゴシック"/>
              </a:rPr>
              <a:t>Service </a:t>
            </a:r>
          </a:p>
        </p:txBody>
      </p:sp>
      <p:sp>
        <p:nvSpPr>
          <p:cNvPr id="182286" name="Oval 14"/>
          <p:cNvSpPr>
            <a:spLocks noChangeArrowheads="1"/>
          </p:cNvSpPr>
          <p:nvPr/>
        </p:nvSpPr>
        <p:spPr bwMode="auto">
          <a:xfrm>
            <a:off x="6326188" y="3463925"/>
            <a:ext cx="1046162" cy="382588"/>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ILM</a:t>
            </a:r>
          </a:p>
          <a:p>
            <a:pPr algn="ctr" eaLnBrk="0" hangingPunct="0">
              <a:defRPr/>
            </a:pPr>
            <a:r>
              <a:rPr lang="en-GB" sz="1400">
                <a:ea typeface="ＭＳ Ｐゴシック"/>
                <a:cs typeface="ＭＳ Ｐゴシック"/>
              </a:rPr>
              <a:t>Service</a:t>
            </a:r>
          </a:p>
        </p:txBody>
      </p:sp>
      <p:sp>
        <p:nvSpPr>
          <p:cNvPr id="94222" name="Line 15"/>
          <p:cNvSpPr>
            <a:spLocks noChangeShapeType="1"/>
          </p:cNvSpPr>
          <p:nvPr/>
        </p:nvSpPr>
        <p:spPr bwMode="auto">
          <a:xfrm>
            <a:off x="6313488" y="1762125"/>
            <a:ext cx="303212" cy="149225"/>
          </a:xfrm>
          <a:prstGeom prst="line">
            <a:avLst/>
          </a:prstGeom>
          <a:noFill/>
          <a:ln w="9525">
            <a:solidFill>
              <a:schemeClr val="tx1"/>
            </a:solidFill>
            <a:prstDash val="dash"/>
            <a:round/>
            <a:headEnd/>
            <a:tailEnd type="triangle" w="med" len="med"/>
          </a:ln>
        </p:spPr>
        <p:txBody>
          <a:bodyPr/>
          <a:lstStyle/>
          <a:p>
            <a:endParaRPr lang="en-US"/>
          </a:p>
        </p:txBody>
      </p:sp>
      <p:sp>
        <p:nvSpPr>
          <p:cNvPr id="94223" name="Line 16"/>
          <p:cNvSpPr>
            <a:spLocks noChangeShapeType="1"/>
          </p:cNvSpPr>
          <p:nvPr/>
        </p:nvSpPr>
        <p:spPr bwMode="auto">
          <a:xfrm>
            <a:off x="7116763" y="2171700"/>
            <a:ext cx="763587" cy="927100"/>
          </a:xfrm>
          <a:prstGeom prst="line">
            <a:avLst/>
          </a:prstGeom>
          <a:noFill/>
          <a:ln w="9525">
            <a:solidFill>
              <a:schemeClr val="tx1"/>
            </a:solidFill>
            <a:prstDash val="dash"/>
            <a:round/>
            <a:headEnd/>
            <a:tailEnd type="triangle" w="med" len="med"/>
          </a:ln>
        </p:spPr>
        <p:txBody>
          <a:bodyPr/>
          <a:lstStyle/>
          <a:p>
            <a:endParaRPr lang="en-US"/>
          </a:p>
        </p:txBody>
      </p:sp>
      <p:sp>
        <p:nvSpPr>
          <p:cNvPr id="94224" name="Line 17"/>
          <p:cNvSpPr>
            <a:spLocks noChangeShapeType="1"/>
          </p:cNvSpPr>
          <p:nvPr/>
        </p:nvSpPr>
        <p:spPr bwMode="auto">
          <a:xfrm flipH="1">
            <a:off x="6807200" y="2160588"/>
            <a:ext cx="160338" cy="1293812"/>
          </a:xfrm>
          <a:prstGeom prst="line">
            <a:avLst/>
          </a:prstGeom>
          <a:noFill/>
          <a:ln w="9525">
            <a:solidFill>
              <a:schemeClr val="tx1"/>
            </a:solidFill>
            <a:prstDash val="dash"/>
            <a:round/>
            <a:headEnd/>
            <a:tailEnd type="triangle" w="med" len="med"/>
          </a:ln>
        </p:spPr>
        <p:txBody>
          <a:bodyPr/>
          <a:lstStyle/>
          <a:p>
            <a:endParaRPr lang="en-US"/>
          </a:p>
        </p:txBody>
      </p:sp>
      <p:pic>
        <p:nvPicPr>
          <p:cNvPr id="94225" name="Picture 18" descr="j0292020"/>
          <p:cNvPicPr>
            <a:picLocks noChangeAspect="1" noChangeArrowheads="1"/>
          </p:cNvPicPr>
          <p:nvPr/>
        </p:nvPicPr>
        <p:blipFill>
          <a:blip r:embed="rId2"/>
          <a:srcRect/>
          <a:stretch>
            <a:fillRect/>
          </a:stretch>
        </p:blipFill>
        <p:spPr bwMode="auto">
          <a:xfrm>
            <a:off x="969963" y="1589088"/>
            <a:ext cx="407987" cy="290512"/>
          </a:xfrm>
          <a:prstGeom prst="rect">
            <a:avLst/>
          </a:prstGeom>
          <a:noFill/>
          <a:ln w="9525">
            <a:noFill/>
            <a:miter lim="800000"/>
            <a:headEnd/>
            <a:tailEnd/>
          </a:ln>
        </p:spPr>
      </p:pic>
      <p:sp>
        <p:nvSpPr>
          <p:cNvPr id="182291" name="Text Box 19"/>
          <p:cNvSpPr txBox="1">
            <a:spLocks noChangeArrowheads="1"/>
          </p:cNvSpPr>
          <p:nvPr/>
        </p:nvSpPr>
        <p:spPr bwMode="auto">
          <a:xfrm>
            <a:off x="974725" y="1925638"/>
            <a:ext cx="558800"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User</a:t>
            </a:r>
          </a:p>
        </p:txBody>
      </p:sp>
      <p:sp>
        <p:nvSpPr>
          <p:cNvPr id="94227" name="Line 20"/>
          <p:cNvSpPr>
            <a:spLocks noChangeShapeType="1"/>
          </p:cNvSpPr>
          <p:nvPr/>
        </p:nvSpPr>
        <p:spPr bwMode="auto">
          <a:xfrm>
            <a:off x="1557338" y="1798638"/>
            <a:ext cx="2424112" cy="14287"/>
          </a:xfrm>
          <a:prstGeom prst="line">
            <a:avLst/>
          </a:prstGeom>
          <a:noFill/>
          <a:ln w="9525">
            <a:solidFill>
              <a:schemeClr val="folHlink"/>
            </a:solidFill>
            <a:prstDash val="dash"/>
            <a:round/>
            <a:headEnd/>
            <a:tailEnd type="triangle" w="med" len="med"/>
          </a:ln>
        </p:spPr>
        <p:txBody>
          <a:bodyPr/>
          <a:lstStyle/>
          <a:p>
            <a:endParaRPr lang="en-US"/>
          </a:p>
        </p:txBody>
      </p:sp>
      <p:sp>
        <p:nvSpPr>
          <p:cNvPr id="94228" name="Line 21"/>
          <p:cNvSpPr>
            <a:spLocks noChangeShapeType="1"/>
          </p:cNvSpPr>
          <p:nvPr/>
        </p:nvSpPr>
        <p:spPr bwMode="auto">
          <a:xfrm>
            <a:off x="4986338" y="1960563"/>
            <a:ext cx="1517650" cy="6350"/>
          </a:xfrm>
          <a:prstGeom prst="line">
            <a:avLst/>
          </a:prstGeom>
          <a:noFill/>
          <a:ln w="9525">
            <a:solidFill>
              <a:schemeClr val="tx1"/>
            </a:solidFill>
            <a:prstDash val="dash"/>
            <a:round/>
            <a:headEnd/>
            <a:tailEnd type="triangle" w="med" len="med"/>
          </a:ln>
        </p:spPr>
        <p:txBody>
          <a:bodyPr/>
          <a:lstStyle/>
          <a:p>
            <a:endParaRPr lang="en-US"/>
          </a:p>
        </p:txBody>
      </p:sp>
      <p:sp>
        <p:nvSpPr>
          <p:cNvPr id="94229" name="Line 22"/>
          <p:cNvSpPr>
            <a:spLocks noChangeShapeType="1"/>
          </p:cNvSpPr>
          <p:nvPr/>
        </p:nvSpPr>
        <p:spPr bwMode="auto">
          <a:xfrm flipV="1">
            <a:off x="4535488" y="1557338"/>
            <a:ext cx="0" cy="127000"/>
          </a:xfrm>
          <a:prstGeom prst="line">
            <a:avLst/>
          </a:prstGeom>
          <a:noFill/>
          <a:ln w="9525">
            <a:solidFill>
              <a:schemeClr val="tx1"/>
            </a:solidFill>
            <a:round/>
            <a:headEnd/>
            <a:tailEnd type="triangle" w="med" len="med"/>
          </a:ln>
        </p:spPr>
        <p:txBody>
          <a:bodyPr/>
          <a:lstStyle/>
          <a:p>
            <a:endParaRPr lang="en-US"/>
          </a:p>
        </p:txBody>
      </p:sp>
      <p:sp>
        <p:nvSpPr>
          <p:cNvPr id="94230" name="Oval 23"/>
          <p:cNvSpPr>
            <a:spLocks noChangeArrowheads="1"/>
          </p:cNvSpPr>
          <p:nvPr/>
        </p:nvSpPr>
        <p:spPr bwMode="auto">
          <a:xfrm>
            <a:off x="546100" y="1274763"/>
            <a:ext cx="1433513" cy="1095375"/>
          </a:xfrm>
          <a:prstGeom prst="ellipse">
            <a:avLst/>
          </a:prstGeom>
          <a:noFill/>
          <a:ln w="9525">
            <a:solidFill>
              <a:schemeClr val="tx1"/>
            </a:solidFill>
            <a:prstDash val="dash"/>
            <a:round/>
            <a:headEnd/>
            <a:tailEnd/>
          </a:ln>
        </p:spPr>
        <p:txBody>
          <a:bodyPr wrap="none" anchor="ctr"/>
          <a:lstStyle/>
          <a:p>
            <a:endParaRPr lang="en-GB"/>
          </a:p>
        </p:txBody>
      </p:sp>
      <p:sp>
        <p:nvSpPr>
          <p:cNvPr id="182296" name="Freeform 24"/>
          <p:cNvSpPr>
            <a:spLocks/>
          </p:cNvSpPr>
          <p:nvPr/>
        </p:nvSpPr>
        <p:spPr bwMode="auto">
          <a:xfrm>
            <a:off x="4838700" y="4070350"/>
            <a:ext cx="2228850" cy="1073150"/>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182297" name="Oval 25"/>
          <p:cNvSpPr>
            <a:spLocks noChangeArrowheads="1"/>
          </p:cNvSpPr>
          <p:nvPr/>
        </p:nvSpPr>
        <p:spPr bwMode="auto">
          <a:xfrm>
            <a:off x="5407025" y="44180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98" name="Oval 26"/>
          <p:cNvSpPr>
            <a:spLocks noChangeArrowheads="1"/>
          </p:cNvSpPr>
          <p:nvPr/>
        </p:nvSpPr>
        <p:spPr bwMode="auto">
          <a:xfrm>
            <a:off x="6323013" y="4327525"/>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299" name="Oval 27"/>
          <p:cNvSpPr>
            <a:spLocks noChangeArrowheads="1"/>
          </p:cNvSpPr>
          <p:nvPr/>
        </p:nvSpPr>
        <p:spPr bwMode="auto">
          <a:xfrm>
            <a:off x="5872163" y="47228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182300" name="Text Box 28"/>
          <p:cNvSpPr txBox="1">
            <a:spLocks noChangeArrowheads="1"/>
          </p:cNvSpPr>
          <p:nvPr/>
        </p:nvSpPr>
        <p:spPr bwMode="auto">
          <a:xfrm>
            <a:off x="6989763" y="4408488"/>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The </a:t>
            </a:r>
          </a:p>
          <a:p>
            <a:pPr eaLnBrk="0" hangingPunct="0">
              <a:defRPr/>
            </a:pPr>
            <a:r>
              <a:rPr lang="en-GB" b="1">
                <a:ea typeface="ＭＳ Ｐゴシック"/>
                <a:cs typeface="ＭＳ Ｐゴシック"/>
              </a:rPr>
              <a:t>Internet</a:t>
            </a:r>
          </a:p>
        </p:txBody>
      </p:sp>
      <p:sp>
        <p:nvSpPr>
          <p:cNvPr id="94236" name="Line 29"/>
          <p:cNvSpPr>
            <a:spLocks noChangeShapeType="1"/>
          </p:cNvSpPr>
          <p:nvPr/>
        </p:nvSpPr>
        <p:spPr bwMode="auto">
          <a:xfrm flipH="1">
            <a:off x="6667500" y="3829050"/>
            <a:ext cx="106363" cy="509588"/>
          </a:xfrm>
          <a:prstGeom prst="line">
            <a:avLst/>
          </a:prstGeom>
          <a:noFill/>
          <a:ln w="9525">
            <a:solidFill>
              <a:schemeClr val="tx1"/>
            </a:solidFill>
            <a:prstDash val="dash"/>
            <a:round/>
            <a:headEnd/>
            <a:tailEnd type="triangle" w="med" len="med"/>
          </a:ln>
        </p:spPr>
        <p:txBody>
          <a:bodyPr/>
          <a:lstStyle/>
          <a:p>
            <a:endParaRPr lang="en-US"/>
          </a:p>
        </p:txBody>
      </p:sp>
      <p:sp>
        <p:nvSpPr>
          <p:cNvPr id="94237" name="Line 30"/>
          <p:cNvSpPr>
            <a:spLocks noChangeShapeType="1"/>
          </p:cNvSpPr>
          <p:nvPr/>
        </p:nvSpPr>
        <p:spPr bwMode="auto">
          <a:xfrm flipV="1">
            <a:off x="1633538" y="1425575"/>
            <a:ext cx="2452687" cy="206375"/>
          </a:xfrm>
          <a:prstGeom prst="line">
            <a:avLst/>
          </a:prstGeom>
          <a:noFill/>
          <a:ln w="9525">
            <a:solidFill>
              <a:schemeClr val="folHlink"/>
            </a:solidFill>
            <a:prstDash val="dash"/>
            <a:round/>
            <a:headEnd/>
            <a:tailEnd type="triangle" w="med" len="med"/>
          </a:ln>
        </p:spPr>
        <p:txBody>
          <a:bodyPr/>
          <a:lstStyle/>
          <a:p>
            <a:endParaRPr lang="en-US"/>
          </a:p>
        </p:txBody>
      </p:sp>
      <p:sp>
        <p:nvSpPr>
          <p:cNvPr id="94238" name="Rectangle 31"/>
          <p:cNvSpPr>
            <a:spLocks noChangeArrowheads="1"/>
          </p:cNvSpPr>
          <p:nvPr/>
        </p:nvSpPr>
        <p:spPr bwMode="auto">
          <a:xfrm>
            <a:off x="1565275" y="1931988"/>
            <a:ext cx="904875" cy="622300"/>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600">
                <a:solidFill>
                  <a:schemeClr val="bg1"/>
                </a:solidFill>
                <a:ea typeface="ＭＳ Ｐゴシック"/>
                <a:cs typeface="ＭＳ Ｐゴシック"/>
              </a:rPr>
              <a:t>EnCoRe</a:t>
            </a:r>
          </a:p>
          <a:p>
            <a:pPr algn="ctr" eaLnBrk="0" hangingPunct="0"/>
            <a:r>
              <a:rPr lang="en-GB" sz="1600">
                <a:solidFill>
                  <a:schemeClr val="bg1"/>
                </a:solidFill>
                <a:ea typeface="ＭＳ Ｐゴシック"/>
                <a:cs typeface="ＭＳ Ｐゴシック"/>
              </a:rPr>
              <a:t>Toolbox</a:t>
            </a:r>
          </a:p>
        </p:txBody>
      </p:sp>
      <p:sp>
        <p:nvSpPr>
          <p:cNvPr id="94239" name="Rectangle 32"/>
          <p:cNvSpPr>
            <a:spLocks noChangeArrowheads="1"/>
          </p:cNvSpPr>
          <p:nvPr/>
        </p:nvSpPr>
        <p:spPr bwMode="auto">
          <a:xfrm>
            <a:off x="4102100" y="19970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94240" name="Rectangle 33"/>
          <p:cNvSpPr>
            <a:spLocks noChangeArrowheads="1"/>
          </p:cNvSpPr>
          <p:nvPr/>
        </p:nvSpPr>
        <p:spPr bwMode="auto">
          <a:xfrm>
            <a:off x="5008563" y="1065213"/>
            <a:ext cx="904875" cy="423862"/>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94241" name="Rectangle 34"/>
          <p:cNvSpPr>
            <a:spLocks noChangeArrowheads="1"/>
          </p:cNvSpPr>
          <p:nvPr/>
        </p:nvSpPr>
        <p:spPr bwMode="auto">
          <a:xfrm>
            <a:off x="7235825" y="11588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94242" name="Rectangle 35"/>
          <p:cNvSpPr>
            <a:spLocks noChangeArrowheads="1"/>
          </p:cNvSpPr>
          <p:nvPr/>
        </p:nvSpPr>
        <p:spPr bwMode="auto">
          <a:xfrm>
            <a:off x="7369175" y="2679700"/>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
        <p:nvSpPr>
          <p:cNvPr id="94243" name="Rectangle 36"/>
          <p:cNvSpPr>
            <a:spLocks noGrp="1" noChangeArrowheads="1"/>
          </p:cNvSpPr>
          <p:nvPr>
            <p:ph type="title" idx="4294967295"/>
          </p:nvPr>
        </p:nvSpPr>
        <p:spPr bwMode="auto">
          <a:xfrm>
            <a:off x="76200" y="0"/>
            <a:ext cx="9067800" cy="811213"/>
          </a:xfrm>
          <a:noFill/>
        </p:spPr>
        <p:txBody>
          <a:bodyPr wrap="square" numCol="1" anchor="b" compatLnSpc="1">
            <a:prstTxWarp prst="textNoShape">
              <a:avLst/>
            </a:prstTxWarp>
          </a:bodyPr>
          <a:lstStyle/>
          <a:p>
            <a:r>
              <a:rPr lang="en-GB" sz="2700" cap="none" smtClean="0"/>
              <a:t>EnCoRe: </a:t>
            </a:r>
            <a:br>
              <a:rPr lang="en-GB" sz="2700" cap="none" smtClean="0"/>
            </a:br>
            <a:r>
              <a:rPr lang="en-GB" sz="2700" cap="none" smtClean="0"/>
              <a:t>Explicit Management of Consent and Revocation</a:t>
            </a:r>
          </a:p>
        </p:txBody>
      </p:sp>
      <p:sp>
        <p:nvSpPr>
          <p:cNvPr id="182309" name="Oval 37"/>
          <p:cNvSpPr>
            <a:spLocks noChangeArrowheads="1"/>
          </p:cNvSpPr>
          <p:nvPr/>
        </p:nvSpPr>
        <p:spPr bwMode="auto">
          <a:xfrm>
            <a:off x="703263" y="2828925"/>
            <a:ext cx="2878137" cy="1570038"/>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182310" name="Oval 38"/>
          <p:cNvSpPr>
            <a:spLocks noChangeArrowheads="1"/>
          </p:cNvSpPr>
          <p:nvPr/>
        </p:nvSpPr>
        <p:spPr bwMode="auto">
          <a:xfrm>
            <a:off x="1020763" y="3078163"/>
            <a:ext cx="2878137" cy="1570037"/>
          </a:xfrm>
          <a:prstGeom prst="ellipse">
            <a:avLst/>
          </a:prstGeom>
          <a:solidFill>
            <a:srgbClr val="FFCC99"/>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r>
              <a:rPr lang="en-GB">
                <a:solidFill>
                  <a:srgbClr val="000000"/>
                </a:solidFill>
              </a:rPr>
              <a:t>Enterprise</a:t>
            </a:r>
          </a:p>
        </p:txBody>
      </p:sp>
      <p:sp>
        <p:nvSpPr>
          <p:cNvPr id="94246" name="Line 39"/>
          <p:cNvSpPr>
            <a:spLocks noChangeShapeType="1"/>
          </p:cNvSpPr>
          <p:nvPr/>
        </p:nvSpPr>
        <p:spPr bwMode="auto">
          <a:xfrm rot="4015775">
            <a:off x="588169" y="2796382"/>
            <a:ext cx="1384300" cy="201612"/>
          </a:xfrm>
          <a:prstGeom prst="line">
            <a:avLst/>
          </a:prstGeom>
          <a:noFill/>
          <a:ln w="9525">
            <a:solidFill>
              <a:schemeClr val="folHlink"/>
            </a:solidFill>
            <a:prstDash val="dash"/>
            <a:round/>
            <a:headEnd/>
            <a:tailEnd type="triangle" w="med" len="med"/>
          </a:ln>
        </p:spPr>
        <p:txBody>
          <a:bodyPr/>
          <a:lstStyle/>
          <a:p>
            <a:endParaRPr lang="en-US"/>
          </a:p>
        </p:txBody>
      </p:sp>
      <p:sp>
        <p:nvSpPr>
          <p:cNvPr id="94247" name="Line 40"/>
          <p:cNvSpPr>
            <a:spLocks noChangeShapeType="1"/>
          </p:cNvSpPr>
          <p:nvPr/>
        </p:nvSpPr>
        <p:spPr bwMode="auto">
          <a:xfrm rot="3993116" flipV="1">
            <a:off x="1250156" y="2713832"/>
            <a:ext cx="1330325" cy="42862"/>
          </a:xfrm>
          <a:prstGeom prst="line">
            <a:avLst/>
          </a:prstGeom>
          <a:noFill/>
          <a:ln w="9525">
            <a:solidFill>
              <a:schemeClr val="folHlink"/>
            </a:solidFill>
            <a:prstDash val="dash"/>
            <a:round/>
            <a:headEnd/>
            <a:tailEnd type="triangle" w="med" len="med"/>
          </a:ln>
        </p:spPr>
        <p:txBody>
          <a:bodyPr/>
          <a:lstStyle/>
          <a:p>
            <a:endParaRPr lang="en-US"/>
          </a:p>
        </p:txBody>
      </p:sp>
      <p:sp>
        <p:nvSpPr>
          <p:cNvPr id="94248" name="Rectangle 47"/>
          <p:cNvSpPr>
            <a:spLocks noChangeArrowheads="1"/>
          </p:cNvSpPr>
          <p:nvPr/>
        </p:nvSpPr>
        <p:spPr bwMode="auto">
          <a:xfrm>
            <a:off x="2824163" y="3114675"/>
            <a:ext cx="904875" cy="423863"/>
          </a:xfrm>
          <a:prstGeom prst="rect">
            <a:avLst/>
          </a:prstGeom>
          <a:solidFill>
            <a:srgbClr val="B4011B"/>
          </a:solidFill>
          <a:ln w="9525">
            <a:noFill/>
            <a:miter lim="800000"/>
            <a:headEnd/>
            <a:tailEnd/>
          </a:ln>
          <a:effectLst>
            <a:prstShdw prst="shdw17" dist="17961" dir="2700000">
              <a:srgbClr val="6C0110"/>
            </a:prstShdw>
          </a:effectLst>
        </p:spPr>
        <p:txBody>
          <a:bodyPr wrap="none" anchor="ctr"/>
          <a:lstStyle/>
          <a:p>
            <a:pPr algn="ctr" eaLnBrk="0" hangingPunct="0"/>
            <a:r>
              <a:rPr lang="en-GB" sz="1200">
                <a:solidFill>
                  <a:schemeClr val="bg1"/>
                </a:solidFill>
                <a:ea typeface="ＭＳ Ｐゴシック"/>
                <a:cs typeface="ＭＳ Ｐゴシック"/>
              </a:rPr>
              <a:t>EnCoRe</a:t>
            </a:r>
          </a:p>
          <a:p>
            <a:pPr algn="ctr" eaLnBrk="0" hangingPunct="0"/>
            <a:r>
              <a:rPr lang="en-GB" sz="1200">
                <a:solidFill>
                  <a:schemeClr val="bg1"/>
                </a:solidFill>
                <a:ea typeface="ＭＳ Ｐゴシック"/>
                <a:cs typeface="ＭＳ Ｐゴシック"/>
              </a:rPr>
              <a:t>ToolBox</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bwMode="auto">
          <a:noFill/>
        </p:spPr>
        <p:txBody>
          <a:bodyPr wrap="square" numCol="1" compatLnSpc="1">
            <a:prstTxWarp prst="textNoShape">
              <a:avLst/>
            </a:prstTxWarp>
          </a:bodyPr>
          <a:lstStyle/>
          <a:p>
            <a:r>
              <a:rPr lang="en-GB" cap="none" smtClean="0"/>
              <a:t>EnCoRe Project</a:t>
            </a:r>
          </a:p>
        </p:txBody>
      </p:sp>
      <p:sp>
        <p:nvSpPr>
          <p:cNvPr id="95234" name="Rectangle 3"/>
          <p:cNvSpPr>
            <a:spLocks noGrp="1"/>
          </p:cNvSpPr>
          <p:nvPr>
            <p:ph type="body" idx="4294967295"/>
          </p:nvPr>
        </p:nvSpPr>
        <p:spPr>
          <a:xfrm>
            <a:off x="255588" y="922338"/>
            <a:ext cx="8229600" cy="3676650"/>
          </a:xfrm>
        </p:spPr>
        <p:txBody>
          <a:bodyPr/>
          <a:lstStyle/>
          <a:p>
            <a:pPr>
              <a:lnSpc>
                <a:spcPct val="90000"/>
              </a:lnSpc>
            </a:pPr>
            <a:r>
              <a:rPr lang="en-GB" sz="1800" smtClean="0"/>
              <a:t>Various Case Study:</a:t>
            </a:r>
          </a:p>
          <a:p>
            <a:pPr lvl="1">
              <a:lnSpc>
                <a:spcPct val="90000"/>
              </a:lnSpc>
            </a:pPr>
            <a:r>
              <a:rPr lang="en-GB" sz="1400" smtClean="0"/>
              <a:t>Enterprise Data</a:t>
            </a:r>
          </a:p>
          <a:p>
            <a:pPr lvl="1">
              <a:lnSpc>
                <a:spcPct val="90000"/>
              </a:lnSpc>
            </a:pPr>
            <a:r>
              <a:rPr lang="en-GB" sz="1400" smtClean="0"/>
              <a:t>Biobank</a:t>
            </a:r>
          </a:p>
          <a:p>
            <a:pPr lvl="1">
              <a:lnSpc>
                <a:spcPct val="90000"/>
              </a:lnSpc>
            </a:pPr>
            <a:r>
              <a:rPr lang="en-GB" sz="1400" smtClean="0"/>
              <a:t>Assisted Living</a:t>
            </a:r>
          </a:p>
          <a:p>
            <a:pPr lvl="1">
              <a:lnSpc>
                <a:spcPct val="90000"/>
              </a:lnSpc>
            </a:pPr>
            <a:endParaRPr lang="en-GB" sz="1400" smtClean="0"/>
          </a:p>
          <a:p>
            <a:pPr>
              <a:lnSpc>
                <a:spcPct val="90000"/>
              </a:lnSpc>
            </a:pPr>
            <a:r>
              <a:rPr lang="en-GB" sz="1800" smtClean="0"/>
              <a:t>Press Event: 29/06/2010</a:t>
            </a:r>
          </a:p>
          <a:p>
            <a:pPr>
              <a:lnSpc>
                <a:spcPct val="90000"/>
              </a:lnSpc>
              <a:buFont typeface="Futura Bk" pitchFamily="34" charset="0"/>
              <a:buNone/>
            </a:pPr>
            <a:r>
              <a:rPr lang="en-GB" sz="1800" smtClean="0"/>
              <a:t>   </a:t>
            </a:r>
            <a:r>
              <a:rPr lang="en-GB" sz="1200" smtClean="0">
                <a:hlinkClick r:id="rId2"/>
              </a:rPr>
              <a:t>http://www.v3.co.uk/v3/news/2265665/hp-working-privacy-tool</a:t>
            </a:r>
            <a:endParaRPr lang="en-GB" sz="1200" smtClean="0"/>
          </a:p>
          <a:p>
            <a:pPr>
              <a:lnSpc>
                <a:spcPct val="90000"/>
              </a:lnSpc>
              <a:buFont typeface="Futura Bk" pitchFamily="34" charset="0"/>
              <a:buNone/>
            </a:pPr>
            <a:r>
              <a:rPr lang="en-GB" sz="1200" smtClean="0"/>
              <a:t>    </a:t>
            </a:r>
            <a:r>
              <a:rPr lang="en-GB" sz="1200" smtClean="0">
                <a:hlinkClick r:id="rId3"/>
              </a:rPr>
              <a:t>http://finchannel.com/Main_News/B_Schools/66174_LSE%3A_Turning_off_the_tap_for_online_personal_data_-_prototype_system_unveiled_by_EnCoRe_/</a:t>
            </a:r>
            <a:r>
              <a:rPr lang="en-GB" sz="1200" smtClean="0"/>
              <a:t> </a:t>
            </a:r>
            <a:endParaRPr lang="en-GB" sz="800" smtClean="0"/>
          </a:p>
          <a:p>
            <a:pPr>
              <a:lnSpc>
                <a:spcPct val="90000"/>
              </a:lnSpc>
              <a:buFont typeface="Futura Bk" pitchFamily="34" charset="0"/>
              <a:buNone/>
            </a:pPr>
            <a:endParaRPr lang="en-GB" sz="1200" smtClean="0"/>
          </a:p>
          <a:p>
            <a:pPr>
              <a:lnSpc>
                <a:spcPct val="90000"/>
              </a:lnSpc>
            </a:pPr>
            <a:r>
              <a:rPr lang="en-GB" sz="1800" smtClean="0"/>
              <a:t>Technical Architecture and Solutions available online:</a:t>
            </a:r>
          </a:p>
          <a:p>
            <a:pPr>
              <a:lnSpc>
                <a:spcPct val="90000"/>
              </a:lnSpc>
              <a:buFont typeface="Futura Bk" pitchFamily="34" charset="0"/>
              <a:buNone/>
            </a:pPr>
            <a:r>
              <a:rPr lang="en-GB" sz="1800" smtClean="0"/>
              <a:t>   </a:t>
            </a:r>
            <a:r>
              <a:rPr lang="en-GB" smtClean="0">
                <a:solidFill>
                  <a:srgbClr val="000099"/>
                </a:solidFill>
                <a:hlinkClick r:id="rId4"/>
              </a:rPr>
              <a:t>http://www.encore-project.info/</a:t>
            </a:r>
            <a:endParaRPr lang="en-GB" smtClean="0">
              <a:solidFill>
                <a:srgbClr val="000099"/>
              </a:solidFill>
            </a:endParaRPr>
          </a:p>
          <a:p>
            <a:pPr>
              <a:lnSpc>
                <a:spcPct val="90000"/>
              </a:lnSpc>
              <a:buFont typeface="Futura Bk" pitchFamily="34" charset="0"/>
              <a:buNone/>
            </a:pPr>
            <a:endParaRPr lang="en-GB" smtClean="0">
              <a:solidFill>
                <a:srgbClr val="000099"/>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bwMode="auto">
          <a:xfrm rot="5400000" flipH="1" flipV="1">
            <a:off x="1158876" y="3679825"/>
            <a:ext cx="13763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44034" name="Title 1"/>
          <p:cNvSpPr>
            <a:spLocks noGrp="1"/>
          </p:cNvSpPr>
          <p:nvPr>
            <p:ph type="title" idx="4294967295"/>
          </p:nvPr>
        </p:nvSpPr>
        <p:spPr bwMode="auto">
          <a:xfrm>
            <a:off x="238125" y="292100"/>
            <a:ext cx="8375650" cy="519113"/>
          </a:xfrm>
          <a:noFill/>
        </p:spPr>
        <p:txBody>
          <a:bodyPr wrap="square" numCol="1" anchor="b" compatLnSpc="1">
            <a:prstTxWarp prst="textNoShape">
              <a:avLst/>
            </a:prstTxWarp>
          </a:bodyPr>
          <a:lstStyle/>
          <a:p>
            <a:r>
              <a:rPr lang="en-GB" sz="2700" cap="none" smtClean="0"/>
              <a:t>Cloud Service Layers</a:t>
            </a:r>
            <a:endParaRPr sz="2700" cap="none" smtClean="0"/>
          </a:p>
        </p:txBody>
      </p:sp>
      <p:sp>
        <p:nvSpPr>
          <p:cNvPr id="7" name="Rounded Rectangle 6"/>
          <p:cNvSpPr/>
          <p:nvPr/>
        </p:nvSpPr>
        <p:spPr bwMode="auto">
          <a:xfrm>
            <a:off x="1450839" y="3301583"/>
            <a:ext cx="6280728" cy="527240"/>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a:spcBef>
                <a:spcPct val="50000"/>
              </a:spcBef>
              <a:defRPr/>
            </a:pPr>
            <a:r>
              <a:rPr lang="en-GB" sz="2000" dirty="0">
                <a:latin typeface="Futura Bk" pitchFamily="34" charset="0"/>
              </a:rPr>
              <a:t>Cloud </a:t>
            </a:r>
            <a:r>
              <a:rPr lang="en-GB" sz="2000" dirty="0">
                <a:latin typeface="Futura Hv" pitchFamily="34" charset="0"/>
              </a:rPr>
              <a:t>Infrastructure</a:t>
            </a:r>
            <a:r>
              <a:rPr lang="en-GB" sz="2000" dirty="0">
                <a:latin typeface="Futura Bk" pitchFamily="34" charset="0"/>
              </a:rPr>
              <a:t> Services (</a:t>
            </a:r>
            <a:r>
              <a:rPr lang="en-GB" sz="2000" dirty="0" err="1">
                <a:latin typeface="Futura Hv" pitchFamily="34" charset="0"/>
              </a:rPr>
              <a:t>IaaS</a:t>
            </a:r>
            <a:r>
              <a:rPr lang="en-GB" sz="2000" dirty="0">
                <a:latin typeface="Futura Bk" pitchFamily="34" charset="0"/>
              </a:rPr>
              <a:t>)</a:t>
            </a:r>
          </a:p>
        </p:txBody>
      </p:sp>
      <p:sp>
        <p:nvSpPr>
          <p:cNvPr id="8" name="Rounded Rectangle 7"/>
          <p:cNvSpPr/>
          <p:nvPr/>
        </p:nvSpPr>
        <p:spPr bwMode="auto">
          <a:xfrm>
            <a:off x="1450839" y="2506737"/>
            <a:ext cx="5103091" cy="527240"/>
          </a:xfrm>
          <a:prstGeom prst="roundRect">
            <a:avLst/>
          </a:prstGeom>
          <a:gradFill>
            <a:gsLst>
              <a:gs pos="0">
                <a:srgbClr val="DDEBCF"/>
              </a:gs>
              <a:gs pos="50000">
                <a:srgbClr val="9CB86E"/>
              </a:gs>
              <a:gs pos="100000">
                <a:srgbClr val="156B13"/>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a:spcBef>
                <a:spcPct val="50000"/>
              </a:spcBef>
              <a:defRPr/>
            </a:pPr>
            <a:r>
              <a:rPr lang="en-GB" sz="2000" dirty="0">
                <a:latin typeface="Futura Bk" pitchFamily="34" charset="0"/>
              </a:rPr>
              <a:t>Cloud </a:t>
            </a:r>
            <a:r>
              <a:rPr lang="en-GB" sz="2000" dirty="0">
                <a:latin typeface="Futura Hv" pitchFamily="34" charset="0"/>
              </a:rPr>
              <a:t>Platform</a:t>
            </a:r>
            <a:r>
              <a:rPr lang="en-GB" sz="2000" dirty="0">
                <a:latin typeface="Futura Bk" pitchFamily="34" charset="0"/>
              </a:rPr>
              <a:t> Services (</a:t>
            </a:r>
            <a:r>
              <a:rPr lang="en-GB" sz="2000" dirty="0" err="1">
                <a:latin typeface="Futura Hv" pitchFamily="34" charset="0"/>
              </a:rPr>
              <a:t>PaaS</a:t>
            </a:r>
            <a:r>
              <a:rPr lang="en-GB" sz="2000" dirty="0">
                <a:latin typeface="Futura Bk" pitchFamily="34" charset="0"/>
              </a:rPr>
              <a:t>)</a:t>
            </a:r>
          </a:p>
        </p:txBody>
      </p:sp>
      <p:sp>
        <p:nvSpPr>
          <p:cNvPr id="9" name="Rounded Rectangle 8"/>
          <p:cNvSpPr/>
          <p:nvPr/>
        </p:nvSpPr>
        <p:spPr bwMode="auto">
          <a:xfrm>
            <a:off x="1450839" y="1711516"/>
            <a:ext cx="3920836" cy="527567"/>
          </a:xfrm>
          <a:prstGeom prst="round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marL="169863">
              <a:spcBef>
                <a:spcPct val="50000"/>
              </a:spcBef>
              <a:defRPr/>
            </a:pPr>
            <a:r>
              <a:rPr lang="en-GB" sz="2000" dirty="0">
                <a:latin typeface="Futura Bk" pitchFamily="34" charset="0"/>
              </a:rPr>
              <a:t>Cloud </a:t>
            </a:r>
            <a:r>
              <a:rPr lang="en-GB" sz="2000" dirty="0">
                <a:latin typeface="Futura Hv" pitchFamily="34" charset="0"/>
              </a:rPr>
              <a:t>End-User </a:t>
            </a:r>
            <a:r>
              <a:rPr lang="en-GB" sz="2000" dirty="0">
                <a:latin typeface="Futura Bk" pitchFamily="34" charset="0"/>
              </a:rPr>
              <a:t>Services (</a:t>
            </a:r>
            <a:r>
              <a:rPr lang="en-GB" sz="2000" dirty="0" err="1">
                <a:latin typeface="Futura Hv" pitchFamily="34" charset="0"/>
              </a:rPr>
              <a:t>SaaS</a:t>
            </a:r>
            <a:r>
              <a:rPr lang="en-GB" sz="2000" dirty="0">
                <a:latin typeface="Futura Bk" pitchFamily="34" charset="0"/>
              </a:rPr>
              <a:t>)</a:t>
            </a:r>
          </a:p>
        </p:txBody>
      </p:sp>
      <p:cxnSp>
        <p:nvCxnSpPr>
          <p:cNvPr id="12" name="Straight Arrow Connector 11"/>
          <p:cNvCxnSpPr/>
          <p:nvPr/>
        </p:nvCxnSpPr>
        <p:spPr bwMode="auto">
          <a:xfrm rot="5400000" flipH="1" flipV="1">
            <a:off x="5290343" y="2266157"/>
            <a:ext cx="1763713" cy="0"/>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14" name="Straight Arrow Connector 13"/>
          <p:cNvCxnSpPr/>
          <p:nvPr/>
        </p:nvCxnSpPr>
        <p:spPr bwMode="auto">
          <a:xfrm rot="16200000" flipV="1">
            <a:off x="5695156" y="2783682"/>
            <a:ext cx="2767013" cy="0"/>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16" name="Rounded Rectangle 15"/>
          <p:cNvSpPr/>
          <p:nvPr/>
        </p:nvSpPr>
        <p:spPr bwMode="auto">
          <a:xfrm>
            <a:off x="1441604" y="4096434"/>
            <a:ext cx="2165926" cy="527577"/>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a:spcBef>
                <a:spcPct val="50000"/>
              </a:spcBef>
              <a:defRPr/>
            </a:pPr>
            <a:r>
              <a:rPr lang="en-GB">
                <a:latin typeface="Futura Bk" pitchFamily="34" charset="0"/>
              </a:rPr>
              <a:t>Physical Infrastructure</a:t>
            </a:r>
          </a:p>
        </p:txBody>
      </p:sp>
      <p:sp>
        <p:nvSpPr>
          <p:cNvPr id="17" name="Rounded Rectangle 16"/>
          <p:cNvSpPr/>
          <p:nvPr/>
        </p:nvSpPr>
        <p:spPr bwMode="auto">
          <a:xfrm>
            <a:off x="3750696" y="4096450"/>
            <a:ext cx="835889" cy="527563"/>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a:spcBef>
                <a:spcPct val="50000"/>
              </a:spcBef>
              <a:defRPr/>
            </a:pPr>
            <a:endParaRPr lang="en-GB" sz="2000" dirty="0">
              <a:solidFill>
                <a:srgbClr val="FF0000"/>
              </a:solidFill>
              <a:latin typeface="Futura Bk" pitchFamily="34" charset="0"/>
            </a:endParaRPr>
          </a:p>
        </p:txBody>
      </p:sp>
      <p:sp>
        <p:nvSpPr>
          <p:cNvPr id="18" name="Rounded Rectangle 17"/>
          <p:cNvSpPr/>
          <p:nvPr/>
        </p:nvSpPr>
        <p:spPr bwMode="auto">
          <a:xfrm>
            <a:off x="4809798" y="4096450"/>
            <a:ext cx="835889" cy="527563"/>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a:spcBef>
                <a:spcPct val="50000"/>
              </a:spcBef>
              <a:defRPr/>
            </a:pPr>
            <a:endParaRPr lang="en-GB" sz="2000" dirty="0">
              <a:solidFill>
                <a:srgbClr val="FF0000"/>
              </a:solidFill>
              <a:latin typeface="Futura Bk" pitchFamily="34" charset="0"/>
            </a:endParaRPr>
          </a:p>
        </p:txBody>
      </p:sp>
      <p:sp>
        <p:nvSpPr>
          <p:cNvPr id="19" name="Rounded Rectangle 18"/>
          <p:cNvSpPr/>
          <p:nvPr/>
        </p:nvSpPr>
        <p:spPr bwMode="auto">
          <a:xfrm>
            <a:off x="5868900" y="4096450"/>
            <a:ext cx="835889" cy="527563"/>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a:spcBef>
                <a:spcPct val="50000"/>
              </a:spcBef>
              <a:defRPr/>
            </a:pPr>
            <a:endParaRPr lang="en-GB" sz="2000" dirty="0">
              <a:solidFill>
                <a:srgbClr val="FF0000"/>
              </a:solidFill>
              <a:latin typeface="Futura Bk" pitchFamily="34" charset="0"/>
            </a:endParaRPr>
          </a:p>
        </p:txBody>
      </p:sp>
      <p:sp>
        <p:nvSpPr>
          <p:cNvPr id="20" name="Rounded Rectangle 19"/>
          <p:cNvSpPr/>
          <p:nvPr/>
        </p:nvSpPr>
        <p:spPr bwMode="auto">
          <a:xfrm>
            <a:off x="6928003" y="4096450"/>
            <a:ext cx="835889" cy="527563"/>
          </a:xfrm>
          <a:prstGeom prst="roundRect">
            <a:avLst/>
          </a:prstGeom>
          <a:gradFill>
            <a:gsLst>
              <a:gs pos="0">
                <a:srgbClr val="FFEFD1"/>
              </a:gs>
              <a:gs pos="64999">
                <a:srgbClr val="F0EBD5"/>
              </a:gs>
              <a:gs pos="100000">
                <a:srgbClr val="D1C39F"/>
              </a:gs>
            </a:gsLst>
            <a:lin ang="5400000" scaled="0"/>
          </a:gra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B/>
          </a:sp3d>
        </p:spPr>
        <p:txBody>
          <a:bodyPr anchor="ctr"/>
          <a:lstStyle/>
          <a:p>
            <a:pPr algn="ctr">
              <a:spcBef>
                <a:spcPct val="50000"/>
              </a:spcBef>
              <a:defRPr/>
            </a:pPr>
            <a:endParaRPr lang="en-GB" sz="2000" dirty="0">
              <a:solidFill>
                <a:srgbClr val="FF0000"/>
              </a:solidFill>
              <a:latin typeface="Futura Bk" pitchFamily="34" charset="0"/>
            </a:endParaRPr>
          </a:p>
        </p:txBody>
      </p:sp>
      <p:cxnSp>
        <p:nvCxnSpPr>
          <p:cNvPr id="23" name="Straight Arrow Connector 22"/>
          <p:cNvCxnSpPr/>
          <p:nvPr/>
        </p:nvCxnSpPr>
        <p:spPr bwMode="auto">
          <a:xfrm rot="5400000" flipH="1" flipV="1">
            <a:off x="2260601" y="3883025"/>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26" name="Straight Arrow Connector 25"/>
          <p:cNvCxnSpPr/>
          <p:nvPr/>
        </p:nvCxnSpPr>
        <p:spPr bwMode="auto">
          <a:xfrm rot="5400000" flipH="1" flipV="1">
            <a:off x="4062412" y="3890963"/>
            <a:ext cx="322263"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27" name="Straight Arrow Connector 26"/>
          <p:cNvCxnSpPr/>
          <p:nvPr/>
        </p:nvCxnSpPr>
        <p:spPr bwMode="auto">
          <a:xfrm rot="5400000" flipH="1" flipV="1">
            <a:off x="5091907" y="3904456"/>
            <a:ext cx="322262" cy="3175"/>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28" name="Straight Arrow Connector 27"/>
          <p:cNvCxnSpPr/>
          <p:nvPr/>
        </p:nvCxnSpPr>
        <p:spPr bwMode="auto">
          <a:xfrm rot="5400000" flipH="1" flipV="1">
            <a:off x="6111876" y="386715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29" name="Straight Arrow Connector 28"/>
          <p:cNvCxnSpPr/>
          <p:nvPr/>
        </p:nvCxnSpPr>
        <p:spPr bwMode="auto">
          <a:xfrm rot="5400000" flipH="1" flipV="1">
            <a:off x="7280276" y="386080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30" name="Straight Arrow Connector 29"/>
          <p:cNvCxnSpPr/>
          <p:nvPr/>
        </p:nvCxnSpPr>
        <p:spPr bwMode="auto">
          <a:xfrm rot="5400000" flipH="1" flipV="1">
            <a:off x="3255169" y="3880644"/>
            <a:ext cx="322263" cy="3175"/>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31" name="Straight Arrow Connector 30"/>
          <p:cNvCxnSpPr/>
          <p:nvPr/>
        </p:nvCxnSpPr>
        <p:spPr bwMode="auto">
          <a:xfrm rot="5400000" flipH="1" flipV="1">
            <a:off x="3302001" y="3149600"/>
            <a:ext cx="322262"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
        <p:nvSpPr>
          <p:cNvPr id="44068" name="TextBox 42"/>
          <p:cNvSpPr txBox="1">
            <a:spLocks noChangeArrowheads="1"/>
          </p:cNvSpPr>
          <p:nvPr/>
        </p:nvSpPr>
        <p:spPr bwMode="auto">
          <a:xfrm>
            <a:off x="5380038" y="739775"/>
            <a:ext cx="1357312" cy="336550"/>
          </a:xfrm>
          <a:prstGeom prst="rect">
            <a:avLst/>
          </a:prstGeom>
          <a:noFill/>
          <a:ln w="9525">
            <a:noFill/>
            <a:miter lim="800000"/>
            <a:headEnd/>
            <a:tailEnd/>
          </a:ln>
        </p:spPr>
        <p:txBody>
          <a:bodyPr wrap="none">
            <a:spAutoFit/>
          </a:bodyPr>
          <a:lstStyle/>
          <a:p>
            <a:pPr>
              <a:spcBef>
                <a:spcPct val="50000"/>
              </a:spcBef>
            </a:pPr>
            <a:r>
              <a:rPr lang="en-GB" sz="1600">
                <a:latin typeface="Futura Bk" pitchFamily="34" charset="0"/>
              </a:rPr>
              <a:t>Service Users</a:t>
            </a:r>
            <a:endParaRPr lang="en-US" sz="1600">
              <a:latin typeface="Futura Bk" pitchFamily="34" charset="0"/>
            </a:endParaRPr>
          </a:p>
        </p:txBody>
      </p:sp>
      <p:sp>
        <p:nvSpPr>
          <p:cNvPr id="286759" name="Text Box 39"/>
          <p:cNvSpPr txBox="1">
            <a:spLocks noChangeArrowheads="1"/>
          </p:cNvSpPr>
          <p:nvPr/>
        </p:nvSpPr>
        <p:spPr bwMode="auto">
          <a:xfrm>
            <a:off x="407988" y="4851400"/>
            <a:ext cx="5373687" cy="2063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Source: HP Labs, Automated Infrastructure Lab (AIL), Bristol, UK - Peter Toft</a:t>
            </a:r>
          </a:p>
        </p:txBody>
      </p:sp>
      <p:sp>
        <p:nvSpPr>
          <p:cNvPr id="286760" name="Text Box 40"/>
          <p:cNvSpPr txBox="1">
            <a:spLocks noChangeArrowheads="1"/>
          </p:cNvSpPr>
          <p:nvPr/>
        </p:nvSpPr>
        <p:spPr bwMode="auto">
          <a:xfrm rot="16200000">
            <a:off x="-147637" y="3141662"/>
            <a:ext cx="147320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ea typeface="ＭＳ Ｐゴシック"/>
                <a:cs typeface="ＭＳ Ｐゴシック"/>
              </a:rPr>
              <a:t>Cloud </a:t>
            </a:r>
          </a:p>
          <a:p>
            <a:pPr eaLnBrk="0" hangingPunct="0">
              <a:defRPr/>
            </a:pPr>
            <a:r>
              <a:rPr lang="en-GB" sz="2400">
                <a:ea typeface="ＭＳ Ｐゴシック"/>
                <a:cs typeface="ＭＳ Ｐゴシック"/>
              </a:rPr>
              <a:t>Providers</a:t>
            </a:r>
          </a:p>
        </p:txBody>
      </p:sp>
      <p:sp>
        <p:nvSpPr>
          <p:cNvPr id="286761" name="Text Box 41"/>
          <p:cNvSpPr txBox="1">
            <a:spLocks noChangeArrowheads="1"/>
          </p:cNvSpPr>
          <p:nvPr/>
        </p:nvSpPr>
        <p:spPr bwMode="auto">
          <a:xfrm rot="16200000">
            <a:off x="-79374" y="1349375"/>
            <a:ext cx="1473200" cy="8223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ea typeface="ＭＳ Ｐゴシック"/>
                <a:cs typeface="ＭＳ Ｐゴシック"/>
              </a:rPr>
              <a:t>Service</a:t>
            </a:r>
          </a:p>
          <a:p>
            <a:pPr eaLnBrk="0" hangingPunct="0">
              <a:defRPr/>
            </a:pPr>
            <a:r>
              <a:rPr lang="en-GB" sz="2400">
                <a:ea typeface="ＭＳ Ｐゴシック"/>
                <a:cs typeface="ＭＳ Ｐゴシック"/>
              </a:rPr>
              <a:t>Providers</a:t>
            </a:r>
          </a:p>
        </p:txBody>
      </p:sp>
      <p:cxnSp>
        <p:nvCxnSpPr>
          <p:cNvPr id="2" name="Straight Arrow Connector 22"/>
          <p:cNvCxnSpPr/>
          <p:nvPr/>
        </p:nvCxnSpPr>
        <p:spPr bwMode="auto">
          <a:xfrm rot="5400000" flipH="1" flipV="1">
            <a:off x="1681162" y="2398713"/>
            <a:ext cx="322263"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3" name="Straight Arrow Connector 22"/>
          <p:cNvCxnSpPr/>
          <p:nvPr/>
        </p:nvCxnSpPr>
        <p:spPr bwMode="auto">
          <a:xfrm rot="5400000" flipH="1" flipV="1">
            <a:off x="3314700" y="2401888"/>
            <a:ext cx="322263" cy="1587"/>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4" name="Straight Arrow Connector 30"/>
          <p:cNvCxnSpPr/>
          <p:nvPr/>
        </p:nvCxnSpPr>
        <p:spPr bwMode="auto">
          <a:xfrm rot="5400000" flipH="1" flipV="1">
            <a:off x="5068888" y="3149600"/>
            <a:ext cx="322262"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cxnSp>
        <p:nvCxnSpPr>
          <p:cNvPr id="5" name="Straight Arrow Connector 22"/>
          <p:cNvCxnSpPr/>
          <p:nvPr/>
        </p:nvCxnSpPr>
        <p:spPr bwMode="auto">
          <a:xfrm rot="5400000" flipH="1" flipV="1">
            <a:off x="5065712" y="2376488"/>
            <a:ext cx="322263" cy="1588"/>
          </a:xfrm>
          <a:prstGeom prst="straightConnector1">
            <a:avLst/>
          </a:prstGeom>
          <a:noFill/>
          <a:ln w="63500" cap="flat" cmpd="sng" algn="ctr">
            <a:solidFill>
              <a:schemeClr val="accent1"/>
            </a:solidFill>
            <a:prstDash val="solid"/>
            <a:round/>
            <a:headEnd type="none" w="med" len="med"/>
            <a:tailEnd type="triangle"/>
          </a:ln>
          <a:effectLst>
            <a:outerShdw blurRad="50800" dist="38100" dir="2700000" algn="tl" rotWithShape="0">
              <a:prstClr val="black">
                <a:alpha val="40000"/>
              </a:prstClr>
            </a:outerShdw>
          </a:effectLst>
        </p:spPr>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ChangeArrowheads="1"/>
          </p:cNvSpPr>
          <p:nvPr/>
        </p:nvSpPr>
        <p:spPr bwMode="auto">
          <a:xfrm>
            <a:off x="125413" y="4071938"/>
            <a:ext cx="7854950" cy="530225"/>
          </a:xfrm>
          <a:prstGeom prst="rect">
            <a:avLst/>
          </a:prstGeom>
          <a:solidFill>
            <a:srgbClr val="000080"/>
          </a:solidFill>
          <a:ln w="9525">
            <a:noFill/>
            <a:miter lim="800000"/>
            <a:headEnd/>
            <a:tailEnd/>
          </a:ln>
        </p:spPr>
        <p:txBody>
          <a:bodyPr wrap="none" anchor="ctr"/>
          <a:lstStyle/>
          <a:p>
            <a:endParaRPr lang="en-GB"/>
          </a:p>
        </p:txBody>
      </p:sp>
      <p:sp>
        <p:nvSpPr>
          <p:cNvPr id="96258"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96259"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rgbClr val="000099"/>
                </a:solidFill>
              </a:rPr>
              <a:t>Impact on Enterprise’s Security Lifecycle Management</a:t>
            </a:r>
          </a:p>
          <a:p>
            <a:pPr eaLnBrk="1" hangingPunct="1">
              <a:lnSpc>
                <a:spcPct val="8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Current Trends, Requirements and Cloud Computing Initiatives</a:t>
            </a:r>
          </a:p>
          <a:p>
            <a:pPr eaLnBrk="1" hangingPunct="1">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Future Directions: related R&amp;D Work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chemeClr val="bg1"/>
                </a:solidFill>
              </a:rPr>
              <a:t>Conclusions</a:t>
            </a:r>
          </a:p>
          <a:p>
            <a:pPr eaLnBrk="1" hangingPunct="1">
              <a:lnSpc>
                <a:spcPct val="100000"/>
              </a:lnSpc>
            </a:pPr>
            <a:endParaRPr lang="en-US" sz="1800" smtClean="0">
              <a:solidFill>
                <a:schemeClr val="bg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p:cNvSpPr>
          <p:nvPr>
            <p:ph type="title" idx="4294967295"/>
          </p:nvPr>
        </p:nvSpPr>
        <p:spPr bwMode="auto">
          <a:noFill/>
        </p:spPr>
        <p:txBody>
          <a:bodyPr wrap="square" numCol="1" compatLnSpc="1">
            <a:prstTxWarp prst="textNoShape">
              <a:avLst/>
            </a:prstTxWarp>
          </a:bodyPr>
          <a:lstStyle/>
          <a:p>
            <a:r>
              <a:rPr lang="en-GB" cap="none" smtClean="0"/>
              <a:t>Conclusions</a:t>
            </a:r>
          </a:p>
        </p:txBody>
      </p:sp>
      <p:sp>
        <p:nvSpPr>
          <p:cNvPr id="97282" name="Rectangle 3"/>
          <p:cNvSpPr>
            <a:spLocks noGrp="1"/>
          </p:cNvSpPr>
          <p:nvPr>
            <p:ph type="body" idx="4294967295"/>
          </p:nvPr>
        </p:nvSpPr>
        <p:spPr>
          <a:xfrm>
            <a:off x="0" y="1068388"/>
            <a:ext cx="8477250" cy="3282950"/>
          </a:xfrm>
        </p:spPr>
        <p:txBody>
          <a:bodyPr/>
          <a:lstStyle/>
          <a:p>
            <a:r>
              <a:rPr lang="en-GB" smtClean="0"/>
              <a:t>Cloud Computing is Happening Now</a:t>
            </a:r>
          </a:p>
          <a:p>
            <a:r>
              <a:rPr lang="en-GB" smtClean="0"/>
              <a:t>Different Drivers and Needs – but Cost Cutting is currently Dominating</a:t>
            </a:r>
          </a:p>
          <a:p>
            <a:r>
              <a:rPr lang="en-GB" smtClean="0"/>
              <a:t>Different attitudes and risk exposures based on type of Companies (SMEs, Medium-large Enterprise, Government Agencies)</a:t>
            </a:r>
          </a:p>
          <a:p>
            <a:r>
              <a:rPr lang="en-GB" smtClean="0"/>
              <a:t>It is not really a Matter of Technology</a:t>
            </a:r>
          </a:p>
          <a:p>
            <a:r>
              <a:rPr lang="en-GB" smtClean="0"/>
              <a:t>Little understanding of the overall Security, Trust and Privacy Implications</a:t>
            </a:r>
          </a:p>
          <a:p>
            <a:r>
              <a:rPr lang="en-GB" smtClean="0"/>
              <a:t>Need for more Assurance, Accountability and Transparency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17550" y="423863"/>
            <a:ext cx="7543800" cy="1747837"/>
          </a:xfrm>
        </p:spPr>
        <p:txBody>
          <a:bodyPr/>
          <a:lstStyle/>
          <a:p>
            <a:pPr eaLnBrk="1" fontAlgn="auto" hangingPunct="1">
              <a:spcAft>
                <a:spcPts val="0"/>
              </a:spcAft>
              <a:defRPr/>
            </a:pPr>
            <a:r>
              <a:rPr smtClean="0"/>
              <a:t>Q&amp;A</a:t>
            </a:r>
            <a:endParaRPr dirty="0"/>
          </a:p>
        </p:txBody>
      </p:sp>
      <p:sp>
        <p:nvSpPr>
          <p:cNvPr id="249859" name="Text Box 3"/>
          <p:cNvSpPr txBox="1">
            <a:spLocks noChangeArrowheads="1"/>
          </p:cNvSpPr>
          <p:nvPr/>
        </p:nvSpPr>
        <p:spPr bwMode="auto">
          <a:xfrm>
            <a:off x="900113" y="2513013"/>
            <a:ext cx="6892925" cy="20145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GB">
                <a:solidFill>
                  <a:schemeClr val="bg1"/>
                </a:solidFill>
              </a:rPr>
              <a:t>More Information:</a:t>
            </a:r>
          </a:p>
          <a:p>
            <a:pPr>
              <a:defRPr/>
            </a:pPr>
            <a:endParaRPr lang="en-GB">
              <a:solidFill>
                <a:schemeClr val="bg1"/>
              </a:solidFill>
            </a:endParaRPr>
          </a:p>
          <a:p>
            <a:pPr>
              <a:defRPr/>
            </a:pPr>
            <a:r>
              <a:rPr lang="en-GB">
                <a:solidFill>
                  <a:schemeClr val="bg1"/>
                </a:solidFill>
              </a:rPr>
              <a:t>     Marco Casassa Mont, HP Labs, marco.casassa-mont@hp.com</a:t>
            </a:r>
          </a:p>
          <a:p>
            <a:pPr>
              <a:defRPr/>
            </a:pPr>
            <a:endParaRPr lang="en-GB">
              <a:solidFill>
                <a:schemeClr val="bg1"/>
              </a:solidFill>
            </a:endParaRPr>
          </a:p>
          <a:p>
            <a:pPr>
              <a:defRPr/>
            </a:pPr>
            <a:r>
              <a:rPr lang="en-GB">
                <a:solidFill>
                  <a:schemeClr val="bg1"/>
                </a:solidFill>
              </a:rPr>
              <a:t>     http://www.hpl.hp.com/personal/Marco_Casassa_Mont/</a:t>
            </a:r>
          </a:p>
          <a:p>
            <a:pPr>
              <a:defRPr/>
            </a:pPr>
            <a:endParaRPr lang="en-GB">
              <a:solidFill>
                <a:schemeClr val="bg1"/>
              </a:solidFill>
            </a:endParaRPr>
          </a:p>
          <a:p>
            <a:pPr>
              <a:defRPr/>
            </a:pPr>
            <a:endParaRPr lang="en-GB">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bwMode="auto">
          <a:xfrm>
            <a:off x="238125" y="292100"/>
            <a:ext cx="8375650" cy="482600"/>
          </a:xfrm>
          <a:noFill/>
        </p:spPr>
        <p:txBody>
          <a:bodyPr wrap="square" numCol="1" compatLnSpc="1">
            <a:prstTxWarp prst="textNoShape">
              <a:avLst/>
            </a:prstTxWarp>
          </a:bodyPr>
          <a:lstStyle/>
          <a:p>
            <a:r>
              <a:rPr lang="en-GB" sz="2700" cap="none" smtClean="0"/>
              <a:t>Cloud Computing: Models</a:t>
            </a:r>
          </a:p>
        </p:txBody>
      </p:sp>
      <p:sp>
        <p:nvSpPr>
          <p:cNvPr id="287747" name="Freeform 3"/>
          <p:cNvSpPr>
            <a:spLocks/>
          </p:cNvSpPr>
          <p:nvPr/>
        </p:nvSpPr>
        <p:spPr bwMode="auto">
          <a:xfrm>
            <a:off x="3686175" y="906463"/>
            <a:ext cx="4000500" cy="1751012"/>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CC"/>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287748" name="Freeform 4"/>
          <p:cNvSpPr>
            <a:spLocks/>
          </p:cNvSpPr>
          <p:nvPr/>
        </p:nvSpPr>
        <p:spPr bwMode="auto">
          <a:xfrm>
            <a:off x="5778500" y="2660650"/>
            <a:ext cx="3124200" cy="1419225"/>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FF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287749" name="Rectangle 5"/>
          <p:cNvSpPr>
            <a:spLocks noChangeArrowheads="1"/>
          </p:cNvSpPr>
          <p:nvPr/>
        </p:nvSpPr>
        <p:spPr bwMode="auto">
          <a:xfrm>
            <a:off x="406400" y="2865438"/>
            <a:ext cx="3892550" cy="2009775"/>
          </a:xfrm>
          <a:prstGeom prst="rect">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eaLnBrk="0" hangingPunct="0">
              <a:defRPr/>
            </a:pPr>
            <a:endParaRPr lang="en-GB" sz="2400">
              <a:ea typeface="ＭＳ Ｐゴシック"/>
              <a:cs typeface="ＭＳ Ｐゴシック"/>
            </a:endParaRPr>
          </a:p>
        </p:txBody>
      </p:sp>
      <p:sp>
        <p:nvSpPr>
          <p:cNvPr id="287750" name="Freeform 6"/>
          <p:cNvSpPr>
            <a:spLocks/>
          </p:cNvSpPr>
          <p:nvPr/>
        </p:nvSpPr>
        <p:spPr bwMode="auto">
          <a:xfrm>
            <a:off x="1970088" y="3275013"/>
            <a:ext cx="2201862" cy="1243012"/>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FFCC99"/>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287751" name="Text Box 7"/>
          <p:cNvSpPr txBox="1">
            <a:spLocks noChangeArrowheads="1"/>
          </p:cNvSpPr>
          <p:nvPr/>
        </p:nvSpPr>
        <p:spPr bwMode="auto">
          <a:xfrm>
            <a:off x="323850" y="2432050"/>
            <a:ext cx="15748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400">
                <a:ea typeface="ＭＳ Ｐゴシック"/>
                <a:cs typeface="ＭＳ Ｐゴシック"/>
              </a:rPr>
              <a:t>Enterprise</a:t>
            </a:r>
          </a:p>
        </p:txBody>
      </p:sp>
      <p:sp>
        <p:nvSpPr>
          <p:cNvPr id="287752" name="Oval 8"/>
          <p:cNvSpPr>
            <a:spLocks noChangeArrowheads="1"/>
          </p:cNvSpPr>
          <p:nvPr/>
        </p:nvSpPr>
        <p:spPr bwMode="auto">
          <a:xfrm>
            <a:off x="6505575" y="1611313"/>
            <a:ext cx="1120775" cy="45402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Data</a:t>
            </a:r>
          </a:p>
          <a:p>
            <a:pPr algn="ctr" eaLnBrk="0" hangingPunct="0">
              <a:defRPr/>
            </a:pPr>
            <a:r>
              <a:rPr lang="en-GB" sz="1400">
                <a:ea typeface="ＭＳ Ｐゴシック"/>
                <a:cs typeface="ＭＳ Ｐゴシック"/>
              </a:rPr>
              <a:t>Storage</a:t>
            </a:r>
          </a:p>
          <a:p>
            <a:pPr algn="ctr" eaLnBrk="0" hangingPunct="0">
              <a:defRPr/>
            </a:pPr>
            <a:r>
              <a:rPr lang="en-GB" sz="1400">
                <a:ea typeface="ＭＳ Ｐゴシック"/>
                <a:cs typeface="ＭＳ Ｐゴシック"/>
              </a:rPr>
              <a:t>Service</a:t>
            </a:r>
          </a:p>
        </p:txBody>
      </p:sp>
      <p:sp>
        <p:nvSpPr>
          <p:cNvPr id="287753" name="Oval 9"/>
          <p:cNvSpPr>
            <a:spLocks noChangeArrowheads="1"/>
          </p:cNvSpPr>
          <p:nvPr/>
        </p:nvSpPr>
        <p:spPr bwMode="auto">
          <a:xfrm>
            <a:off x="3960813" y="15986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Office</a:t>
            </a:r>
          </a:p>
          <a:p>
            <a:pPr algn="ctr" eaLnBrk="0" hangingPunct="0">
              <a:defRPr/>
            </a:pPr>
            <a:r>
              <a:rPr lang="en-GB" sz="1400">
                <a:ea typeface="ＭＳ Ｐゴシック"/>
                <a:cs typeface="ＭＳ Ｐゴシック"/>
              </a:rPr>
              <a:t>Apps</a:t>
            </a:r>
          </a:p>
        </p:txBody>
      </p:sp>
      <p:sp>
        <p:nvSpPr>
          <p:cNvPr id="287754" name="Oval 10"/>
          <p:cNvSpPr>
            <a:spLocks noChangeArrowheads="1"/>
          </p:cNvSpPr>
          <p:nvPr/>
        </p:nvSpPr>
        <p:spPr bwMode="auto">
          <a:xfrm>
            <a:off x="5729288" y="990600"/>
            <a:ext cx="1563687" cy="419100"/>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On Demand</a:t>
            </a:r>
          </a:p>
          <a:p>
            <a:pPr algn="ctr" eaLnBrk="0" hangingPunct="0">
              <a:defRPr/>
            </a:pPr>
            <a:r>
              <a:rPr lang="en-GB" sz="1400">
                <a:ea typeface="ＭＳ Ｐゴシック"/>
                <a:cs typeface="ＭＳ Ｐゴシック"/>
              </a:rPr>
              <a:t>CPUs</a:t>
            </a:r>
          </a:p>
        </p:txBody>
      </p:sp>
      <p:sp>
        <p:nvSpPr>
          <p:cNvPr id="287755" name="Oval 11"/>
          <p:cNvSpPr>
            <a:spLocks noChangeArrowheads="1"/>
          </p:cNvSpPr>
          <p:nvPr/>
        </p:nvSpPr>
        <p:spPr bwMode="auto">
          <a:xfrm>
            <a:off x="4073525" y="1141413"/>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Printing</a:t>
            </a:r>
          </a:p>
          <a:p>
            <a:pPr algn="ctr" eaLnBrk="0" hangingPunct="0">
              <a:defRPr/>
            </a:pPr>
            <a:r>
              <a:rPr lang="en-GB" sz="1400">
                <a:ea typeface="ＭＳ Ｐゴシック"/>
                <a:cs typeface="ＭＳ Ｐゴシック"/>
              </a:rPr>
              <a:t>Service</a:t>
            </a:r>
          </a:p>
        </p:txBody>
      </p:sp>
      <p:sp>
        <p:nvSpPr>
          <p:cNvPr id="287756" name="Text Box 12"/>
          <p:cNvSpPr txBox="1">
            <a:spLocks noChangeArrowheads="1"/>
          </p:cNvSpPr>
          <p:nvPr/>
        </p:nvSpPr>
        <p:spPr bwMode="auto">
          <a:xfrm>
            <a:off x="7062788" y="576263"/>
            <a:ext cx="1428750" cy="4810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#1</a:t>
            </a:r>
          </a:p>
        </p:txBody>
      </p:sp>
      <p:sp>
        <p:nvSpPr>
          <p:cNvPr id="287757" name="Text Box 13"/>
          <p:cNvSpPr txBox="1">
            <a:spLocks noChangeArrowheads="1"/>
          </p:cNvSpPr>
          <p:nvPr/>
        </p:nvSpPr>
        <p:spPr bwMode="auto">
          <a:xfrm>
            <a:off x="5033963" y="2940050"/>
            <a:ext cx="14287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Cloud </a:t>
            </a:r>
          </a:p>
          <a:p>
            <a:pPr eaLnBrk="0" hangingPunct="0">
              <a:defRPr/>
            </a:pPr>
            <a:r>
              <a:rPr lang="en-GB" b="1">
                <a:ea typeface="ＭＳ Ｐゴシック"/>
                <a:cs typeface="ＭＳ Ｐゴシック"/>
              </a:rPr>
              <a:t>Provider #2</a:t>
            </a:r>
          </a:p>
        </p:txBody>
      </p:sp>
      <p:sp>
        <p:nvSpPr>
          <p:cNvPr id="287758" name="Text Box 14"/>
          <p:cNvSpPr txBox="1">
            <a:spLocks noChangeArrowheads="1"/>
          </p:cNvSpPr>
          <p:nvPr/>
        </p:nvSpPr>
        <p:spPr bwMode="auto">
          <a:xfrm>
            <a:off x="2360613" y="4503738"/>
            <a:ext cx="1890712" cy="2968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2000" b="1">
                <a:ea typeface="ＭＳ Ｐゴシック"/>
                <a:cs typeface="ＭＳ Ｐゴシック"/>
              </a:rPr>
              <a:t>Internal Cloud</a:t>
            </a:r>
          </a:p>
        </p:txBody>
      </p:sp>
      <p:sp>
        <p:nvSpPr>
          <p:cNvPr id="287759" name="Oval 15"/>
          <p:cNvSpPr>
            <a:spLocks noChangeArrowheads="1"/>
          </p:cNvSpPr>
          <p:nvPr/>
        </p:nvSpPr>
        <p:spPr bwMode="auto">
          <a:xfrm>
            <a:off x="5272088" y="1379538"/>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CRM</a:t>
            </a:r>
          </a:p>
          <a:p>
            <a:pPr algn="ctr" eaLnBrk="0" hangingPunct="0">
              <a:defRPr/>
            </a:pPr>
            <a:r>
              <a:rPr lang="en-GB" sz="1400">
                <a:ea typeface="ＭＳ Ｐゴシック"/>
                <a:cs typeface="ＭＳ Ｐゴシック"/>
              </a:rPr>
              <a:t>Service</a:t>
            </a:r>
          </a:p>
        </p:txBody>
      </p:sp>
      <p:sp>
        <p:nvSpPr>
          <p:cNvPr id="287760" name="Oval 16"/>
          <p:cNvSpPr>
            <a:spLocks noChangeArrowheads="1"/>
          </p:cNvSpPr>
          <p:nvPr/>
        </p:nvSpPr>
        <p:spPr bwMode="auto">
          <a:xfrm>
            <a:off x="5019675" y="2039938"/>
            <a:ext cx="1046163"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287761" name="Oval 17"/>
          <p:cNvSpPr>
            <a:spLocks noChangeArrowheads="1"/>
          </p:cNvSpPr>
          <p:nvPr/>
        </p:nvSpPr>
        <p:spPr bwMode="auto">
          <a:xfrm>
            <a:off x="7427913" y="3679825"/>
            <a:ext cx="1046162" cy="384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 3</a:t>
            </a:r>
          </a:p>
        </p:txBody>
      </p:sp>
      <p:sp>
        <p:nvSpPr>
          <p:cNvPr id="287762" name="Oval 18"/>
          <p:cNvSpPr>
            <a:spLocks noChangeArrowheads="1"/>
          </p:cNvSpPr>
          <p:nvPr/>
        </p:nvSpPr>
        <p:spPr bwMode="auto">
          <a:xfrm>
            <a:off x="7593013" y="2984500"/>
            <a:ext cx="1120775" cy="45561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Backup</a:t>
            </a:r>
          </a:p>
          <a:p>
            <a:pPr algn="ctr" eaLnBrk="0" hangingPunct="0">
              <a:defRPr/>
            </a:pPr>
            <a:r>
              <a:rPr lang="en-GB" sz="1400">
                <a:ea typeface="ＭＳ Ｐゴシック"/>
                <a:cs typeface="ＭＳ Ｐゴシック"/>
              </a:rPr>
              <a:t>Service </a:t>
            </a:r>
          </a:p>
        </p:txBody>
      </p:sp>
      <p:sp>
        <p:nvSpPr>
          <p:cNvPr id="287763" name="Oval 19"/>
          <p:cNvSpPr>
            <a:spLocks noChangeArrowheads="1"/>
          </p:cNvSpPr>
          <p:nvPr/>
        </p:nvSpPr>
        <p:spPr bwMode="auto">
          <a:xfrm>
            <a:off x="6326188" y="3363913"/>
            <a:ext cx="1046162" cy="382587"/>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ILM</a:t>
            </a:r>
          </a:p>
          <a:p>
            <a:pPr algn="ctr" eaLnBrk="0" hangingPunct="0">
              <a:defRPr/>
            </a:pPr>
            <a:r>
              <a:rPr lang="en-GB" sz="1400">
                <a:ea typeface="ＭＳ Ｐゴシック"/>
                <a:cs typeface="ＭＳ Ｐゴシック"/>
              </a:rPr>
              <a:t>Service</a:t>
            </a:r>
          </a:p>
        </p:txBody>
      </p:sp>
      <p:sp>
        <p:nvSpPr>
          <p:cNvPr id="287764" name="Oval 20"/>
          <p:cNvSpPr>
            <a:spLocks noChangeArrowheads="1"/>
          </p:cNvSpPr>
          <p:nvPr/>
        </p:nvSpPr>
        <p:spPr bwMode="auto">
          <a:xfrm>
            <a:off x="2133600" y="3455988"/>
            <a:ext cx="715963" cy="271462"/>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a:t>
            </a:r>
          </a:p>
        </p:txBody>
      </p:sp>
      <p:sp>
        <p:nvSpPr>
          <p:cNvPr id="287765" name="Oval 21"/>
          <p:cNvSpPr>
            <a:spLocks noChangeArrowheads="1"/>
          </p:cNvSpPr>
          <p:nvPr/>
        </p:nvSpPr>
        <p:spPr bwMode="auto">
          <a:xfrm>
            <a:off x="2917825" y="4051300"/>
            <a:ext cx="715963" cy="271463"/>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a:t>
            </a:r>
          </a:p>
        </p:txBody>
      </p:sp>
      <p:sp>
        <p:nvSpPr>
          <p:cNvPr id="287766" name="Oval 22"/>
          <p:cNvSpPr>
            <a:spLocks noChangeArrowheads="1"/>
          </p:cNvSpPr>
          <p:nvPr/>
        </p:nvSpPr>
        <p:spPr bwMode="auto">
          <a:xfrm>
            <a:off x="3068638" y="3676650"/>
            <a:ext cx="715962" cy="2698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Service</a:t>
            </a:r>
          </a:p>
        </p:txBody>
      </p:sp>
      <p:sp>
        <p:nvSpPr>
          <p:cNvPr id="287767" name="AutoShape 23"/>
          <p:cNvSpPr>
            <a:spLocks noChangeArrowheads="1"/>
          </p:cNvSpPr>
          <p:nvPr/>
        </p:nvSpPr>
        <p:spPr bwMode="auto">
          <a:xfrm>
            <a:off x="727075" y="4198938"/>
            <a:ext cx="1000125" cy="501650"/>
          </a:xfrm>
          <a:prstGeom prst="roundRect">
            <a:avLst>
              <a:gd name="adj" fmla="val 16667"/>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en-GB" sz="1200" b="1">
                <a:ea typeface="ＭＳ Ｐゴシック"/>
                <a:cs typeface="ＭＳ Ｐゴシック"/>
              </a:rPr>
              <a:t>Business</a:t>
            </a:r>
          </a:p>
          <a:p>
            <a:pPr algn="ctr" eaLnBrk="0" hangingPunct="0">
              <a:defRPr/>
            </a:pPr>
            <a:r>
              <a:rPr lang="en-GB" sz="1200" b="1">
                <a:ea typeface="ＭＳ Ｐゴシック"/>
                <a:cs typeface="ＭＳ Ｐゴシック"/>
              </a:rPr>
              <a:t>Apps/Service</a:t>
            </a:r>
          </a:p>
        </p:txBody>
      </p:sp>
      <p:sp>
        <p:nvSpPr>
          <p:cNvPr id="287768" name="Line 24"/>
          <p:cNvSpPr>
            <a:spLocks noChangeShapeType="1"/>
          </p:cNvSpPr>
          <p:nvPr/>
        </p:nvSpPr>
        <p:spPr bwMode="auto">
          <a:xfrm flipV="1">
            <a:off x="1752600" y="4206875"/>
            <a:ext cx="1189038" cy="331788"/>
          </a:xfrm>
          <a:prstGeom prst="line">
            <a:avLst/>
          </a:prstGeom>
          <a:noFill/>
          <a:ln w="9525">
            <a:solidFill>
              <a:srgbClr val="0033CC"/>
            </a:solidFill>
            <a:prstDash val="dash"/>
            <a:round/>
            <a:headEnd/>
            <a:tailEnd type="triangle" w="med" len="med"/>
          </a:ln>
        </p:spPr>
        <p:txBody>
          <a:bodyPr/>
          <a:lstStyle/>
          <a:p>
            <a:endParaRPr lang="en-US"/>
          </a:p>
        </p:txBody>
      </p:sp>
      <p:sp>
        <p:nvSpPr>
          <p:cNvPr id="287769" name="Line 25"/>
          <p:cNvSpPr>
            <a:spLocks noChangeShapeType="1"/>
          </p:cNvSpPr>
          <p:nvPr/>
        </p:nvSpPr>
        <p:spPr bwMode="auto">
          <a:xfrm flipV="1">
            <a:off x="1735138" y="1782763"/>
            <a:ext cx="3732212" cy="2671762"/>
          </a:xfrm>
          <a:prstGeom prst="line">
            <a:avLst/>
          </a:prstGeom>
          <a:noFill/>
          <a:ln w="9525">
            <a:solidFill>
              <a:srgbClr val="0033CC"/>
            </a:solidFill>
            <a:prstDash val="dash"/>
            <a:round/>
            <a:headEnd/>
            <a:tailEnd type="triangle" w="med" len="med"/>
          </a:ln>
        </p:spPr>
        <p:txBody>
          <a:bodyPr/>
          <a:lstStyle/>
          <a:p>
            <a:endParaRPr lang="en-US"/>
          </a:p>
        </p:txBody>
      </p:sp>
      <p:sp>
        <p:nvSpPr>
          <p:cNvPr id="287770" name="Line 26"/>
          <p:cNvSpPr>
            <a:spLocks noChangeShapeType="1"/>
          </p:cNvSpPr>
          <p:nvPr/>
        </p:nvSpPr>
        <p:spPr bwMode="auto">
          <a:xfrm>
            <a:off x="6313488" y="1662113"/>
            <a:ext cx="303212" cy="149225"/>
          </a:xfrm>
          <a:prstGeom prst="line">
            <a:avLst/>
          </a:prstGeom>
          <a:noFill/>
          <a:ln w="9525">
            <a:solidFill>
              <a:schemeClr val="tx1"/>
            </a:solidFill>
            <a:prstDash val="dash"/>
            <a:round/>
            <a:headEnd/>
            <a:tailEnd type="triangle" w="med" len="med"/>
          </a:ln>
        </p:spPr>
        <p:txBody>
          <a:bodyPr/>
          <a:lstStyle/>
          <a:p>
            <a:endParaRPr lang="en-US"/>
          </a:p>
        </p:txBody>
      </p:sp>
      <p:sp>
        <p:nvSpPr>
          <p:cNvPr id="287771" name="Line 27"/>
          <p:cNvSpPr>
            <a:spLocks noChangeShapeType="1"/>
          </p:cNvSpPr>
          <p:nvPr/>
        </p:nvSpPr>
        <p:spPr bwMode="auto">
          <a:xfrm>
            <a:off x="7116763" y="2071688"/>
            <a:ext cx="763587" cy="927100"/>
          </a:xfrm>
          <a:prstGeom prst="line">
            <a:avLst/>
          </a:prstGeom>
          <a:noFill/>
          <a:ln w="9525">
            <a:solidFill>
              <a:schemeClr val="tx1"/>
            </a:solidFill>
            <a:prstDash val="dash"/>
            <a:round/>
            <a:headEnd/>
            <a:tailEnd type="triangle" w="med" len="med"/>
          </a:ln>
        </p:spPr>
        <p:txBody>
          <a:bodyPr/>
          <a:lstStyle/>
          <a:p>
            <a:endParaRPr lang="en-US"/>
          </a:p>
        </p:txBody>
      </p:sp>
      <p:sp>
        <p:nvSpPr>
          <p:cNvPr id="287772" name="Line 28"/>
          <p:cNvSpPr>
            <a:spLocks noChangeShapeType="1"/>
          </p:cNvSpPr>
          <p:nvPr/>
        </p:nvSpPr>
        <p:spPr bwMode="auto">
          <a:xfrm flipH="1">
            <a:off x="6807200" y="2060575"/>
            <a:ext cx="160338" cy="1293813"/>
          </a:xfrm>
          <a:prstGeom prst="line">
            <a:avLst/>
          </a:prstGeom>
          <a:noFill/>
          <a:ln w="9525">
            <a:solidFill>
              <a:schemeClr val="tx1"/>
            </a:solidFill>
            <a:prstDash val="dash"/>
            <a:round/>
            <a:headEnd/>
            <a:tailEnd type="triangle" w="med" len="med"/>
          </a:ln>
        </p:spPr>
        <p:txBody>
          <a:bodyPr/>
          <a:lstStyle/>
          <a:p>
            <a:endParaRPr lang="en-US"/>
          </a:p>
        </p:txBody>
      </p:sp>
      <p:pic>
        <p:nvPicPr>
          <p:cNvPr id="45084" name="Picture 29" descr="j0292020"/>
          <p:cNvPicPr>
            <a:picLocks noChangeAspect="1" noChangeArrowheads="1"/>
          </p:cNvPicPr>
          <p:nvPr/>
        </p:nvPicPr>
        <p:blipFill>
          <a:blip r:embed="rId2"/>
          <a:srcRect/>
          <a:stretch>
            <a:fillRect/>
          </a:stretch>
        </p:blipFill>
        <p:spPr bwMode="auto">
          <a:xfrm>
            <a:off x="969963" y="1489075"/>
            <a:ext cx="407987" cy="290513"/>
          </a:xfrm>
          <a:prstGeom prst="rect">
            <a:avLst/>
          </a:prstGeom>
          <a:noFill/>
          <a:ln w="9525">
            <a:noFill/>
            <a:miter lim="800000"/>
            <a:headEnd/>
            <a:tailEnd/>
          </a:ln>
        </p:spPr>
      </p:pic>
      <p:pic>
        <p:nvPicPr>
          <p:cNvPr id="45085" name="Picture 30" descr="j0292020"/>
          <p:cNvPicPr>
            <a:picLocks noChangeAspect="1" noChangeArrowheads="1"/>
          </p:cNvPicPr>
          <p:nvPr/>
        </p:nvPicPr>
        <p:blipFill>
          <a:blip r:embed="rId2"/>
          <a:srcRect/>
          <a:stretch>
            <a:fillRect/>
          </a:stretch>
        </p:blipFill>
        <p:spPr bwMode="auto">
          <a:xfrm>
            <a:off x="895350" y="3305175"/>
            <a:ext cx="407988" cy="290513"/>
          </a:xfrm>
          <a:prstGeom prst="rect">
            <a:avLst/>
          </a:prstGeom>
          <a:noFill/>
          <a:ln w="9525">
            <a:noFill/>
            <a:miter lim="800000"/>
            <a:headEnd/>
            <a:tailEnd/>
          </a:ln>
        </p:spPr>
      </p:pic>
      <p:sp>
        <p:nvSpPr>
          <p:cNvPr id="287775" name="Line 31"/>
          <p:cNvSpPr>
            <a:spLocks noChangeShapeType="1"/>
          </p:cNvSpPr>
          <p:nvPr/>
        </p:nvSpPr>
        <p:spPr bwMode="auto">
          <a:xfrm>
            <a:off x="1330325" y="3465513"/>
            <a:ext cx="868363" cy="69850"/>
          </a:xfrm>
          <a:prstGeom prst="line">
            <a:avLst/>
          </a:prstGeom>
          <a:noFill/>
          <a:ln w="9525">
            <a:solidFill>
              <a:srgbClr val="0033CC"/>
            </a:solidFill>
            <a:prstDash val="dash"/>
            <a:round/>
            <a:headEnd/>
            <a:tailEnd type="triangle" w="med" len="med"/>
          </a:ln>
        </p:spPr>
        <p:txBody>
          <a:bodyPr/>
          <a:lstStyle/>
          <a:p>
            <a:endParaRPr lang="en-US"/>
          </a:p>
        </p:txBody>
      </p:sp>
      <p:sp>
        <p:nvSpPr>
          <p:cNvPr id="287776" name="Line 32"/>
          <p:cNvSpPr>
            <a:spLocks noChangeShapeType="1"/>
          </p:cNvSpPr>
          <p:nvPr/>
        </p:nvSpPr>
        <p:spPr bwMode="auto">
          <a:xfrm flipV="1">
            <a:off x="1311275" y="1938338"/>
            <a:ext cx="2763838" cy="1422400"/>
          </a:xfrm>
          <a:prstGeom prst="line">
            <a:avLst/>
          </a:prstGeom>
          <a:noFill/>
          <a:ln w="9525">
            <a:solidFill>
              <a:srgbClr val="0033CC"/>
            </a:solidFill>
            <a:prstDash val="dash"/>
            <a:round/>
            <a:headEnd/>
            <a:tailEnd type="triangle" w="med" len="med"/>
          </a:ln>
        </p:spPr>
        <p:txBody>
          <a:bodyPr/>
          <a:lstStyle/>
          <a:p>
            <a:endParaRPr lang="en-US"/>
          </a:p>
        </p:txBody>
      </p:sp>
      <p:sp>
        <p:nvSpPr>
          <p:cNvPr id="287777" name="Text Box 33"/>
          <p:cNvSpPr txBox="1">
            <a:spLocks noChangeArrowheads="1"/>
          </p:cNvSpPr>
          <p:nvPr/>
        </p:nvSpPr>
        <p:spPr bwMode="auto">
          <a:xfrm>
            <a:off x="642938" y="3621088"/>
            <a:ext cx="973137"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Employee</a:t>
            </a:r>
          </a:p>
        </p:txBody>
      </p:sp>
      <p:sp>
        <p:nvSpPr>
          <p:cNvPr id="287778" name="Text Box 34"/>
          <p:cNvSpPr txBox="1">
            <a:spLocks noChangeArrowheads="1"/>
          </p:cNvSpPr>
          <p:nvPr/>
        </p:nvSpPr>
        <p:spPr bwMode="auto">
          <a:xfrm>
            <a:off x="974725" y="1825625"/>
            <a:ext cx="558800" cy="2286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400">
                <a:ea typeface="ＭＳ Ｐゴシック"/>
                <a:cs typeface="ＭＳ Ｐゴシック"/>
              </a:rPr>
              <a:t>User</a:t>
            </a:r>
          </a:p>
        </p:txBody>
      </p:sp>
      <p:sp>
        <p:nvSpPr>
          <p:cNvPr id="287779" name="Line 35"/>
          <p:cNvSpPr>
            <a:spLocks noChangeShapeType="1"/>
          </p:cNvSpPr>
          <p:nvPr/>
        </p:nvSpPr>
        <p:spPr bwMode="auto">
          <a:xfrm>
            <a:off x="1557338" y="1698625"/>
            <a:ext cx="2424112" cy="14288"/>
          </a:xfrm>
          <a:prstGeom prst="line">
            <a:avLst/>
          </a:prstGeom>
          <a:noFill/>
          <a:ln w="9525">
            <a:solidFill>
              <a:schemeClr val="folHlink"/>
            </a:solidFill>
            <a:prstDash val="dash"/>
            <a:round/>
            <a:headEnd/>
            <a:tailEnd type="triangle" w="med" len="med"/>
          </a:ln>
        </p:spPr>
        <p:txBody>
          <a:bodyPr/>
          <a:lstStyle/>
          <a:p>
            <a:endParaRPr lang="en-US"/>
          </a:p>
        </p:txBody>
      </p:sp>
      <p:sp>
        <p:nvSpPr>
          <p:cNvPr id="287780" name="Line 36"/>
          <p:cNvSpPr>
            <a:spLocks noChangeShapeType="1"/>
          </p:cNvSpPr>
          <p:nvPr/>
        </p:nvSpPr>
        <p:spPr bwMode="auto">
          <a:xfrm>
            <a:off x="4986338" y="1860550"/>
            <a:ext cx="1517650" cy="6350"/>
          </a:xfrm>
          <a:prstGeom prst="line">
            <a:avLst/>
          </a:prstGeom>
          <a:noFill/>
          <a:ln w="9525">
            <a:solidFill>
              <a:schemeClr val="tx1"/>
            </a:solidFill>
            <a:prstDash val="dash"/>
            <a:round/>
            <a:headEnd/>
            <a:tailEnd type="triangle" w="med" len="med"/>
          </a:ln>
        </p:spPr>
        <p:txBody>
          <a:bodyPr/>
          <a:lstStyle/>
          <a:p>
            <a:endParaRPr lang="en-US"/>
          </a:p>
        </p:txBody>
      </p:sp>
      <p:sp>
        <p:nvSpPr>
          <p:cNvPr id="287781" name="Line 37"/>
          <p:cNvSpPr>
            <a:spLocks noChangeShapeType="1"/>
          </p:cNvSpPr>
          <p:nvPr/>
        </p:nvSpPr>
        <p:spPr bwMode="auto">
          <a:xfrm flipV="1">
            <a:off x="4535488" y="1457325"/>
            <a:ext cx="0" cy="127000"/>
          </a:xfrm>
          <a:prstGeom prst="line">
            <a:avLst/>
          </a:prstGeom>
          <a:noFill/>
          <a:ln w="9525">
            <a:solidFill>
              <a:schemeClr val="tx1"/>
            </a:solidFill>
            <a:round/>
            <a:headEnd/>
            <a:tailEnd type="triangle" w="med" len="med"/>
          </a:ln>
        </p:spPr>
        <p:txBody>
          <a:bodyPr/>
          <a:lstStyle/>
          <a:p>
            <a:endParaRPr lang="en-US"/>
          </a:p>
        </p:txBody>
      </p:sp>
      <p:sp>
        <p:nvSpPr>
          <p:cNvPr id="45093" name="Oval 38"/>
          <p:cNvSpPr>
            <a:spLocks noChangeArrowheads="1"/>
          </p:cNvSpPr>
          <p:nvPr/>
        </p:nvSpPr>
        <p:spPr bwMode="auto">
          <a:xfrm>
            <a:off x="546100" y="1174750"/>
            <a:ext cx="1433513" cy="1095375"/>
          </a:xfrm>
          <a:prstGeom prst="ellipse">
            <a:avLst/>
          </a:prstGeom>
          <a:noFill/>
          <a:ln w="9525">
            <a:solidFill>
              <a:schemeClr val="tx1"/>
            </a:solidFill>
            <a:prstDash val="dash"/>
            <a:round/>
            <a:headEnd/>
            <a:tailEnd/>
          </a:ln>
        </p:spPr>
        <p:txBody>
          <a:bodyPr wrap="none" anchor="ctr"/>
          <a:lstStyle/>
          <a:p>
            <a:endParaRPr lang="en-GB"/>
          </a:p>
        </p:txBody>
      </p:sp>
      <p:sp>
        <p:nvSpPr>
          <p:cNvPr id="287783" name="Freeform 39"/>
          <p:cNvSpPr>
            <a:spLocks/>
          </p:cNvSpPr>
          <p:nvPr/>
        </p:nvSpPr>
        <p:spPr bwMode="auto">
          <a:xfrm>
            <a:off x="4846638" y="3984625"/>
            <a:ext cx="2228850" cy="1073150"/>
          </a:xfrm>
          <a:custGeom>
            <a:avLst/>
            <a:gdLst/>
            <a:ahLst/>
            <a:cxnLst>
              <a:cxn ang="0">
                <a:pos x="571" y="160"/>
              </a:cxn>
              <a:cxn ang="0">
                <a:pos x="482" y="101"/>
              </a:cxn>
              <a:cxn ang="0">
                <a:pos x="328" y="124"/>
              </a:cxn>
              <a:cxn ang="0">
                <a:pos x="304" y="208"/>
              </a:cxn>
              <a:cxn ang="0">
                <a:pos x="286" y="214"/>
              </a:cxn>
              <a:cxn ang="0">
                <a:pos x="173" y="219"/>
              </a:cxn>
              <a:cxn ang="0">
                <a:pos x="67" y="285"/>
              </a:cxn>
              <a:cxn ang="0">
                <a:pos x="37" y="350"/>
              </a:cxn>
              <a:cxn ang="0">
                <a:pos x="31" y="481"/>
              </a:cxn>
              <a:cxn ang="0">
                <a:pos x="19" y="516"/>
              </a:cxn>
              <a:cxn ang="0">
                <a:pos x="67" y="855"/>
              </a:cxn>
              <a:cxn ang="0">
                <a:pos x="167" y="902"/>
              </a:cxn>
              <a:cxn ang="0">
                <a:pos x="340" y="902"/>
              </a:cxn>
              <a:cxn ang="0">
                <a:pos x="369" y="914"/>
              </a:cxn>
              <a:cxn ang="0">
                <a:pos x="393" y="980"/>
              </a:cxn>
              <a:cxn ang="0">
                <a:pos x="452" y="1075"/>
              </a:cxn>
              <a:cxn ang="0">
                <a:pos x="631" y="1223"/>
              </a:cxn>
              <a:cxn ang="0">
                <a:pos x="951" y="1152"/>
              </a:cxn>
              <a:cxn ang="0">
                <a:pos x="999" y="1092"/>
              </a:cxn>
              <a:cxn ang="0">
                <a:pos x="1082" y="1122"/>
              </a:cxn>
              <a:cxn ang="0">
                <a:pos x="1153" y="1170"/>
              </a:cxn>
              <a:cxn ang="0">
                <a:pos x="1207" y="1187"/>
              </a:cxn>
              <a:cxn ang="0">
                <a:pos x="1224" y="1193"/>
              </a:cxn>
              <a:cxn ang="0">
                <a:pos x="1563" y="1116"/>
              </a:cxn>
              <a:cxn ang="0">
                <a:pos x="1640" y="1069"/>
              </a:cxn>
              <a:cxn ang="0">
                <a:pos x="1640" y="902"/>
              </a:cxn>
              <a:cxn ang="0">
                <a:pos x="1670" y="873"/>
              </a:cxn>
              <a:cxn ang="0">
                <a:pos x="1699" y="819"/>
              </a:cxn>
              <a:cxn ang="0">
                <a:pos x="1783" y="712"/>
              </a:cxn>
              <a:cxn ang="0">
                <a:pos x="1729" y="623"/>
              </a:cxn>
              <a:cxn ang="0">
                <a:pos x="1694" y="516"/>
              </a:cxn>
              <a:cxn ang="0">
                <a:pos x="1729" y="392"/>
              </a:cxn>
              <a:cxn ang="0">
                <a:pos x="1759" y="314"/>
              </a:cxn>
              <a:cxn ang="0">
                <a:pos x="1735" y="202"/>
              </a:cxn>
              <a:cxn ang="0">
                <a:pos x="1705" y="166"/>
              </a:cxn>
              <a:cxn ang="0">
                <a:pos x="1604" y="160"/>
              </a:cxn>
              <a:cxn ang="0">
                <a:pos x="1515" y="107"/>
              </a:cxn>
              <a:cxn ang="0">
                <a:pos x="1444" y="59"/>
              </a:cxn>
              <a:cxn ang="0">
                <a:pos x="1272" y="35"/>
              </a:cxn>
              <a:cxn ang="0">
                <a:pos x="1254" y="47"/>
              </a:cxn>
              <a:cxn ang="0">
                <a:pos x="1224" y="53"/>
              </a:cxn>
              <a:cxn ang="0">
                <a:pos x="1207" y="77"/>
              </a:cxn>
              <a:cxn ang="0">
                <a:pos x="1147" y="119"/>
              </a:cxn>
              <a:cxn ang="0">
                <a:pos x="975" y="29"/>
              </a:cxn>
              <a:cxn ang="0">
                <a:pos x="951" y="12"/>
              </a:cxn>
              <a:cxn ang="0">
                <a:pos x="916" y="0"/>
              </a:cxn>
              <a:cxn ang="0">
                <a:pos x="856" y="6"/>
              </a:cxn>
              <a:cxn ang="0">
                <a:pos x="844" y="24"/>
              </a:cxn>
              <a:cxn ang="0">
                <a:pos x="773" y="77"/>
              </a:cxn>
              <a:cxn ang="0">
                <a:pos x="690" y="119"/>
              </a:cxn>
              <a:cxn ang="0">
                <a:pos x="631" y="130"/>
              </a:cxn>
              <a:cxn ang="0">
                <a:pos x="583" y="136"/>
              </a:cxn>
              <a:cxn ang="0">
                <a:pos x="571" y="160"/>
              </a:cxn>
            </a:cxnLst>
            <a:rect l="0" t="0" r="r" b="b"/>
            <a:pathLst>
              <a:path w="1783" h="1245">
                <a:moveTo>
                  <a:pt x="571" y="160"/>
                </a:moveTo>
                <a:cubicBezTo>
                  <a:pt x="541" y="140"/>
                  <a:pt x="512" y="121"/>
                  <a:pt x="482" y="101"/>
                </a:cubicBezTo>
                <a:cubicBezTo>
                  <a:pt x="428" y="105"/>
                  <a:pt x="380" y="115"/>
                  <a:pt x="328" y="124"/>
                </a:cubicBezTo>
                <a:cubicBezTo>
                  <a:pt x="307" y="156"/>
                  <a:pt x="320" y="172"/>
                  <a:pt x="304" y="208"/>
                </a:cubicBezTo>
                <a:cubicBezTo>
                  <a:pt x="301" y="214"/>
                  <a:pt x="292" y="213"/>
                  <a:pt x="286" y="214"/>
                </a:cubicBezTo>
                <a:cubicBezTo>
                  <a:pt x="248" y="217"/>
                  <a:pt x="211" y="217"/>
                  <a:pt x="173" y="219"/>
                </a:cubicBezTo>
                <a:cubicBezTo>
                  <a:pt x="127" y="235"/>
                  <a:pt x="104" y="256"/>
                  <a:pt x="67" y="285"/>
                </a:cubicBezTo>
                <a:cubicBezTo>
                  <a:pt x="56" y="307"/>
                  <a:pt x="48" y="328"/>
                  <a:pt x="37" y="350"/>
                </a:cubicBezTo>
                <a:cubicBezTo>
                  <a:pt x="35" y="394"/>
                  <a:pt x="36" y="438"/>
                  <a:pt x="31" y="481"/>
                </a:cubicBezTo>
                <a:cubicBezTo>
                  <a:pt x="30" y="493"/>
                  <a:pt x="19" y="516"/>
                  <a:pt x="19" y="516"/>
                </a:cubicBezTo>
                <a:cubicBezTo>
                  <a:pt x="6" y="634"/>
                  <a:pt x="0" y="754"/>
                  <a:pt x="67" y="855"/>
                </a:cubicBezTo>
                <a:cubicBezTo>
                  <a:pt x="80" y="903"/>
                  <a:pt x="127" y="898"/>
                  <a:pt x="167" y="902"/>
                </a:cubicBezTo>
                <a:cubicBezTo>
                  <a:pt x="220" y="937"/>
                  <a:pt x="284" y="921"/>
                  <a:pt x="340" y="902"/>
                </a:cubicBezTo>
                <a:cubicBezTo>
                  <a:pt x="350" y="906"/>
                  <a:pt x="361" y="907"/>
                  <a:pt x="369" y="914"/>
                </a:cubicBezTo>
                <a:cubicBezTo>
                  <a:pt x="378" y="921"/>
                  <a:pt x="388" y="969"/>
                  <a:pt x="393" y="980"/>
                </a:cubicBezTo>
                <a:cubicBezTo>
                  <a:pt x="406" y="1010"/>
                  <a:pt x="426" y="1057"/>
                  <a:pt x="452" y="1075"/>
                </a:cubicBezTo>
                <a:cubicBezTo>
                  <a:pt x="476" y="1143"/>
                  <a:pt x="562" y="1206"/>
                  <a:pt x="631" y="1223"/>
                </a:cubicBezTo>
                <a:cubicBezTo>
                  <a:pt x="770" y="1219"/>
                  <a:pt x="858" y="1245"/>
                  <a:pt x="951" y="1152"/>
                </a:cubicBezTo>
                <a:cubicBezTo>
                  <a:pt x="958" y="1105"/>
                  <a:pt x="956" y="1103"/>
                  <a:pt x="999" y="1092"/>
                </a:cubicBezTo>
                <a:cubicBezTo>
                  <a:pt x="1027" y="1100"/>
                  <a:pt x="1056" y="1107"/>
                  <a:pt x="1082" y="1122"/>
                </a:cubicBezTo>
                <a:cubicBezTo>
                  <a:pt x="1107" y="1136"/>
                  <a:pt x="1126" y="1161"/>
                  <a:pt x="1153" y="1170"/>
                </a:cubicBezTo>
                <a:cubicBezTo>
                  <a:pt x="1171" y="1176"/>
                  <a:pt x="1189" y="1181"/>
                  <a:pt x="1207" y="1187"/>
                </a:cubicBezTo>
                <a:cubicBezTo>
                  <a:pt x="1213" y="1189"/>
                  <a:pt x="1224" y="1193"/>
                  <a:pt x="1224" y="1193"/>
                </a:cubicBezTo>
                <a:cubicBezTo>
                  <a:pt x="1340" y="1182"/>
                  <a:pt x="1445" y="1128"/>
                  <a:pt x="1563" y="1116"/>
                </a:cubicBezTo>
                <a:cubicBezTo>
                  <a:pt x="1596" y="1105"/>
                  <a:pt x="1620" y="1098"/>
                  <a:pt x="1640" y="1069"/>
                </a:cubicBezTo>
                <a:cubicBezTo>
                  <a:pt x="1635" y="1014"/>
                  <a:pt x="1626" y="956"/>
                  <a:pt x="1640" y="902"/>
                </a:cubicBezTo>
                <a:cubicBezTo>
                  <a:pt x="1644" y="889"/>
                  <a:pt x="1661" y="884"/>
                  <a:pt x="1670" y="873"/>
                </a:cubicBezTo>
                <a:cubicBezTo>
                  <a:pt x="1683" y="857"/>
                  <a:pt x="1686" y="835"/>
                  <a:pt x="1699" y="819"/>
                </a:cubicBezTo>
                <a:cubicBezTo>
                  <a:pt x="1731" y="780"/>
                  <a:pt x="1766" y="764"/>
                  <a:pt x="1783" y="712"/>
                </a:cubicBezTo>
                <a:cubicBezTo>
                  <a:pt x="1773" y="654"/>
                  <a:pt x="1758" y="666"/>
                  <a:pt x="1729" y="623"/>
                </a:cubicBezTo>
                <a:cubicBezTo>
                  <a:pt x="1722" y="588"/>
                  <a:pt x="1713" y="546"/>
                  <a:pt x="1694" y="516"/>
                </a:cubicBezTo>
                <a:cubicBezTo>
                  <a:pt x="1698" y="460"/>
                  <a:pt x="1705" y="438"/>
                  <a:pt x="1729" y="392"/>
                </a:cubicBezTo>
                <a:cubicBezTo>
                  <a:pt x="1736" y="364"/>
                  <a:pt x="1746" y="340"/>
                  <a:pt x="1759" y="314"/>
                </a:cubicBezTo>
                <a:cubicBezTo>
                  <a:pt x="1769" y="267"/>
                  <a:pt x="1762" y="242"/>
                  <a:pt x="1735" y="202"/>
                </a:cubicBezTo>
                <a:cubicBezTo>
                  <a:pt x="1726" y="189"/>
                  <a:pt x="1725" y="169"/>
                  <a:pt x="1705" y="166"/>
                </a:cubicBezTo>
                <a:cubicBezTo>
                  <a:pt x="1672" y="161"/>
                  <a:pt x="1638" y="162"/>
                  <a:pt x="1604" y="160"/>
                </a:cubicBezTo>
                <a:cubicBezTo>
                  <a:pt x="1550" y="132"/>
                  <a:pt x="1580" y="149"/>
                  <a:pt x="1515" y="107"/>
                </a:cubicBezTo>
                <a:cubicBezTo>
                  <a:pt x="1492" y="92"/>
                  <a:pt x="1469" y="67"/>
                  <a:pt x="1444" y="59"/>
                </a:cubicBezTo>
                <a:cubicBezTo>
                  <a:pt x="1391" y="6"/>
                  <a:pt x="1350" y="27"/>
                  <a:pt x="1272" y="35"/>
                </a:cubicBezTo>
                <a:cubicBezTo>
                  <a:pt x="1266" y="39"/>
                  <a:pt x="1261" y="44"/>
                  <a:pt x="1254" y="47"/>
                </a:cubicBezTo>
                <a:cubicBezTo>
                  <a:pt x="1244" y="51"/>
                  <a:pt x="1233" y="48"/>
                  <a:pt x="1224" y="53"/>
                </a:cubicBezTo>
                <a:cubicBezTo>
                  <a:pt x="1216" y="58"/>
                  <a:pt x="1214" y="71"/>
                  <a:pt x="1207" y="77"/>
                </a:cubicBezTo>
                <a:cubicBezTo>
                  <a:pt x="1188" y="94"/>
                  <a:pt x="1166" y="100"/>
                  <a:pt x="1147" y="119"/>
                </a:cubicBezTo>
                <a:cubicBezTo>
                  <a:pt x="1076" y="109"/>
                  <a:pt x="1033" y="69"/>
                  <a:pt x="975" y="29"/>
                </a:cubicBezTo>
                <a:cubicBezTo>
                  <a:pt x="967" y="23"/>
                  <a:pt x="960" y="15"/>
                  <a:pt x="951" y="12"/>
                </a:cubicBezTo>
                <a:cubicBezTo>
                  <a:pt x="939" y="8"/>
                  <a:pt x="916" y="0"/>
                  <a:pt x="916" y="0"/>
                </a:cubicBezTo>
                <a:cubicBezTo>
                  <a:pt x="896" y="2"/>
                  <a:pt x="875" y="0"/>
                  <a:pt x="856" y="6"/>
                </a:cubicBezTo>
                <a:cubicBezTo>
                  <a:pt x="849" y="8"/>
                  <a:pt x="849" y="19"/>
                  <a:pt x="844" y="24"/>
                </a:cubicBezTo>
                <a:cubicBezTo>
                  <a:pt x="835" y="32"/>
                  <a:pt x="783" y="74"/>
                  <a:pt x="773" y="77"/>
                </a:cubicBezTo>
                <a:cubicBezTo>
                  <a:pt x="719" y="131"/>
                  <a:pt x="793" y="128"/>
                  <a:pt x="690" y="119"/>
                </a:cubicBezTo>
                <a:cubicBezTo>
                  <a:pt x="661" y="109"/>
                  <a:pt x="659" y="123"/>
                  <a:pt x="631" y="130"/>
                </a:cubicBezTo>
                <a:cubicBezTo>
                  <a:pt x="615" y="134"/>
                  <a:pt x="599" y="134"/>
                  <a:pt x="583" y="136"/>
                </a:cubicBezTo>
                <a:cubicBezTo>
                  <a:pt x="570" y="156"/>
                  <a:pt x="571" y="147"/>
                  <a:pt x="571" y="160"/>
                </a:cubicBezTo>
                <a:close/>
              </a:path>
            </a:pathLst>
          </a:custGeom>
          <a:solidFill>
            <a:srgbClr val="CCFFFF"/>
          </a:solid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287784" name="Oval 40"/>
          <p:cNvSpPr>
            <a:spLocks noChangeArrowheads="1"/>
          </p:cNvSpPr>
          <p:nvPr/>
        </p:nvSpPr>
        <p:spPr bwMode="auto">
          <a:xfrm>
            <a:off x="5407025" y="43180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287785" name="Oval 41"/>
          <p:cNvSpPr>
            <a:spLocks noChangeArrowheads="1"/>
          </p:cNvSpPr>
          <p:nvPr/>
        </p:nvSpPr>
        <p:spPr bwMode="auto">
          <a:xfrm>
            <a:off x="6323013" y="4227513"/>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287786" name="Oval 42"/>
          <p:cNvSpPr>
            <a:spLocks noChangeArrowheads="1"/>
          </p:cNvSpPr>
          <p:nvPr/>
        </p:nvSpPr>
        <p:spPr bwMode="auto">
          <a:xfrm>
            <a:off x="5872163" y="4622800"/>
            <a:ext cx="603250" cy="257175"/>
          </a:xfrm>
          <a:prstGeom prst="ellipse">
            <a:avLst/>
          </a:prstGeom>
          <a:solidFill>
            <a:schemeClr val="bg1"/>
          </a:solidFill>
          <a:ln w="9525">
            <a:noFill/>
            <a:round/>
            <a:headEnd/>
            <a:tailEnd/>
          </a:ln>
          <a:effectLst>
            <a:prstShdw prst="shdw17" dist="17961" dir="2700000">
              <a:schemeClr val="bg1">
                <a:gamma/>
                <a:shade val="60000"/>
                <a:invGamma/>
              </a:schemeClr>
            </a:prstShdw>
          </a:effectLst>
        </p:spPr>
        <p:txBody>
          <a:bodyPr wrap="none" anchor="ctr"/>
          <a:lstStyle/>
          <a:p>
            <a:pPr algn="ctr" eaLnBrk="0" hangingPunct="0">
              <a:defRPr/>
            </a:pPr>
            <a:r>
              <a:rPr lang="en-GB" sz="1400">
                <a:ea typeface="ＭＳ Ｐゴシック"/>
                <a:cs typeface="ＭＳ Ｐゴシック"/>
              </a:rPr>
              <a:t>…</a:t>
            </a:r>
          </a:p>
        </p:txBody>
      </p:sp>
      <p:sp>
        <p:nvSpPr>
          <p:cNvPr id="287787" name="Text Box 43"/>
          <p:cNvSpPr txBox="1">
            <a:spLocks noChangeArrowheads="1"/>
          </p:cNvSpPr>
          <p:nvPr/>
        </p:nvSpPr>
        <p:spPr bwMode="auto">
          <a:xfrm>
            <a:off x="6950075" y="4386263"/>
            <a:ext cx="10223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b="1">
                <a:ea typeface="ＭＳ Ｐゴシック"/>
                <a:cs typeface="ＭＳ Ｐゴシック"/>
              </a:rPr>
              <a:t>The </a:t>
            </a:r>
          </a:p>
          <a:p>
            <a:pPr eaLnBrk="0" hangingPunct="0">
              <a:defRPr/>
            </a:pPr>
            <a:r>
              <a:rPr lang="en-GB" b="1">
                <a:ea typeface="ＭＳ Ｐゴシック"/>
                <a:cs typeface="ＭＳ Ｐゴシック"/>
              </a:rPr>
              <a:t>Internet</a:t>
            </a:r>
          </a:p>
        </p:txBody>
      </p:sp>
      <p:sp>
        <p:nvSpPr>
          <p:cNvPr id="287788" name="Line 44"/>
          <p:cNvSpPr>
            <a:spLocks noChangeShapeType="1"/>
          </p:cNvSpPr>
          <p:nvPr/>
        </p:nvSpPr>
        <p:spPr bwMode="auto">
          <a:xfrm flipH="1">
            <a:off x="6667500" y="3729038"/>
            <a:ext cx="106363" cy="509587"/>
          </a:xfrm>
          <a:prstGeom prst="line">
            <a:avLst/>
          </a:prstGeom>
          <a:noFill/>
          <a:ln w="9525">
            <a:solidFill>
              <a:schemeClr val="tx1"/>
            </a:solidFill>
            <a:prstDash val="dash"/>
            <a:round/>
            <a:headEnd/>
            <a:tailEnd type="triangle" w="med" len="med"/>
          </a:ln>
        </p:spPr>
        <p:txBody>
          <a:bodyPr/>
          <a:lstStyle/>
          <a:p>
            <a:endParaRPr lang="en-US"/>
          </a:p>
        </p:txBody>
      </p:sp>
      <p:sp>
        <p:nvSpPr>
          <p:cNvPr id="287789" name="Line 45"/>
          <p:cNvSpPr>
            <a:spLocks noChangeShapeType="1"/>
          </p:cNvSpPr>
          <p:nvPr/>
        </p:nvSpPr>
        <p:spPr bwMode="auto">
          <a:xfrm flipV="1">
            <a:off x="1633538" y="1325563"/>
            <a:ext cx="2452687" cy="206375"/>
          </a:xfrm>
          <a:prstGeom prst="line">
            <a:avLst/>
          </a:prstGeom>
          <a:noFill/>
          <a:ln w="9525">
            <a:solidFill>
              <a:schemeClr val="folHlink"/>
            </a:solidFill>
            <a:prstDash val="dash"/>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7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77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77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7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77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77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7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77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77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7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7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8" grpId="0" animBg="1"/>
      <p:bldP spid="287769" grpId="0" animBg="1"/>
      <p:bldP spid="287770" grpId="0" animBg="1"/>
      <p:bldP spid="287771" grpId="0" animBg="1"/>
      <p:bldP spid="287772" grpId="0" animBg="1"/>
      <p:bldP spid="287775" grpId="0" animBg="1"/>
      <p:bldP spid="287776" grpId="0" animBg="1"/>
      <p:bldP spid="287779" grpId="0" animBg="1"/>
      <p:bldP spid="287780" grpId="0" animBg="1"/>
      <p:bldP spid="287781" grpId="0" animBg="1"/>
      <p:bldP spid="287788" grpId="0" animBg="1"/>
      <p:bldP spid="2877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47638" y="1677988"/>
            <a:ext cx="7854950" cy="530225"/>
          </a:xfrm>
          <a:prstGeom prst="rect">
            <a:avLst/>
          </a:prstGeom>
          <a:solidFill>
            <a:srgbClr val="000080"/>
          </a:solidFill>
          <a:ln w="9525">
            <a:noFill/>
            <a:miter lim="800000"/>
            <a:headEnd/>
            <a:tailEnd/>
          </a:ln>
        </p:spPr>
        <p:txBody>
          <a:bodyPr wrap="none" anchor="ctr"/>
          <a:lstStyle/>
          <a:p>
            <a:endParaRPr lang="en-GB"/>
          </a:p>
        </p:txBody>
      </p:sp>
      <p:sp>
        <p:nvSpPr>
          <p:cNvPr id="46082"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cap="none" smtClean="0"/>
              <a:t>Outline</a:t>
            </a:r>
          </a:p>
        </p:txBody>
      </p:sp>
      <p:sp>
        <p:nvSpPr>
          <p:cNvPr id="46083" name="Text Placeholder 19"/>
          <p:cNvSpPr>
            <a:spLocks noGrp="1"/>
          </p:cNvSpPr>
          <p:nvPr>
            <p:ph type="body" sz="quarter" idx="4294967295"/>
          </p:nvPr>
        </p:nvSpPr>
        <p:spPr>
          <a:xfrm>
            <a:off x="265113" y="1047750"/>
            <a:ext cx="7662862" cy="3665538"/>
          </a:xfrm>
        </p:spPr>
        <p:txBody>
          <a:bodyPr/>
          <a:lstStyle/>
          <a:p>
            <a:pPr eaLnBrk="1" hangingPunct="1">
              <a:lnSpc>
                <a:spcPct val="100000"/>
              </a:lnSpc>
              <a:buFontTx/>
              <a:buChar char="•"/>
            </a:pPr>
            <a:r>
              <a:rPr lang="en-US" sz="1800" smtClean="0">
                <a:solidFill>
                  <a:srgbClr val="000099"/>
                </a:solidFill>
              </a:rPr>
              <a:t>Background on Cloud Computing</a:t>
            </a:r>
          </a:p>
          <a:p>
            <a:pPr eaLnBrk="1" hangingPunct="1">
              <a:lnSpc>
                <a:spcPct val="60000"/>
              </a:lnSpc>
              <a:buFontTx/>
              <a:buNone/>
            </a:pPr>
            <a:r>
              <a:rPr lang="en-US" sz="1800" smtClean="0">
                <a:solidFill>
                  <a:srgbClr val="000099"/>
                </a:solidFill>
              </a:rPr>
              <a:t> </a:t>
            </a:r>
          </a:p>
          <a:p>
            <a:pPr eaLnBrk="1" hangingPunct="1">
              <a:lnSpc>
                <a:spcPct val="100000"/>
              </a:lnSpc>
              <a:buFontTx/>
              <a:buChar char="•"/>
            </a:pPr>
            <a:r>
              <a:rPr lang="en-US" sz="1800" smtClean="0">
                <a:solidFill>
                  <a:schemeClr val="bg1"/>
                </a:solidFill>
              </a:rPr>
              <a:t>Impact on Enterprise’s Security Lifecycle Management</a:t>
            </a:r>
          </a:p>
          <a:p>
            <a:pPr eaLnBrk="1" hangingPunct="1">
              <a:lnSpc>
                <a:spcPct val="80000"/>
              </a:lnSpc>
              <a:buFontTx/>
              <a:buChar char="•"/>
            </a:pPr>
            <a:endParaRPr lang="en-US" sz="1800" smtClean="0">
              <a:solidFill>
                <a:schemeClr val="bg1"/>
              </a:solidFill>
            </a:endParaRPr>
          </a:p>
          <a:p>
            <a:pPr eaLnBrk="1" hangingPunct="1">
              <a:lnSpc>
                <a:spcPct val="100000"/>
              </a:lnSpc>
              <a:buFontTx/>
              <a:buChar char="•"/>
            </a:pPr>
            <a:r>
              <a:rPr lang="en-US" sz="1800" smtClean="0">
                <a:solidFill>
                  <a:srgbClr val="000099"/>
                </a:solidFill>
              </a:rPr>
              <a:t>Current Trends, Requirements and Cloud Computing Initiatives</a:t>
            </a:r>
          </a:p>
          <a:p>
            <a:pPr eaLnBrk="1" hangingPunct="1">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Future Directions: related R&amp;D Work by HP Labs </a:t>
            </a:r>
          </a:p>
          <a:p>
            <a:pPr eaLnBrk="1" hangingPunct="1">
              <a:lnSpc>
                <a:spcPct val="100000"/>
              </a:lnSpc>
              <a:buFontTx/>
              <a:buChar char="•"/>
            </a:pPr>
            <a:endParaRPr lang="en-US" sz="1800" smtClean="0">
              <a:solidFill>
                <a:srgbClr val="000099"/>
              </a:solidFill>
            </a:endParaRPr>
          </a:p>
          <a:p>
            <a:pPr eaLnBrk="1" hangingPunct="1">
              <a:lnSpc>
                <a:spcPct val="100000"/>
              </a:lnSpc>
              <a:buFontTx/>
              <a:buChar char="•"/>
            </a:pPr>
            <a:r>
              <a:rPr lang="en-US" sz="1800" smtClean="0">
                <a:solidFill>
                  <a:srgbClr val="000099"/>
                </a:solidFill>
              </a:rPr>
              <a:t>Conclusions</a:t>
            </a:r>
          </a:p>
          <a:p>
            <a:pPr eaLnBrk="1" hangingPunct="1">
              <a:lnSpc>
                <a:spcPct val="100000"/>
              </a:lnSpc>
            </a:pPr>
            <a:endParaRPr lang="en-US" sz="1800" smtClean="0">
              <a:solidFill>
                <a:srgbClr val="0000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6"/>
          <p:cNvSpPr>
            <a:spLocks noGrp="1"/>
          </p:cNvSpPr>
          <p:nvPr>
            <p:ph type="title" idx="4294967295"/>
          </p:nvPr>
        </p:nvSpPr>
        <p:spPr bwMode="auto">
          <a:xfrm>
            <a:off x="219075" y="152400"/>
            <a:ext cx="8375650" cy="504825"/>
          </a:xfrm>
          <a:noFill/>
        </p:spPr>
        <p:txBody>
          <a:bodyPr wrap="square" numCol="1" compatLnSpc="1">
            <a:prstTxWarp prst="textNoShape">
              <a:avLst/>
            </a:prstTxWarp>
          </a:bodyPr>
          <a:lstStyle/>
          <a:p>
            <a:pPr eaLnBrk="1" hangingPunct="1"/>
            <a:r>
              <a:rPr lang="en-GB" cap="none" smtClean="0"/>
              <a:t>Today Security Management Lifecycle</a:t>
            </a:r>
            <a:endParaRPr cap="none" smtClean="0"/>
          </a:p>
        </p:txBody>
      </p:sp>
      <p:sp>
        <p:nvSpPr>
          <p:cNvPr id="6" name="AutoShape 4"/>
          <p:cNvSpPr>
            <a:spLocks noChangeArrowheads="1"/>
          </p:cNvSpPr>
          <p:nvPr/>
        </p:nvSpPr>
        <p:spPr bwMode="auto">
          <a:xfrm rot="16200000">
            <a:off x="2252663" y="2282825"/>
            <a:ext cx="422275" cy="815975"/>
          </a:xfrm>
          <a:prstGeom prst="rightArrow">
            <a:avLst>
              <a:gd name="adj1" fmla="val 38426"/>
              <a:gd name="adj2" fmla="val 72417"/>
            </a:avLst>
          </a:prstGeom>
          <a:solidFill>
            <a:srgbClr val="0098F6"/>
          </a:solidFill>
          <a:ln w="9525" algn="ctr">
            <a:solidFill>
              <a:schemeClr val="accent1"/>
            </a:solidFill>
            <a:miter lim="800000"/>
            <a:headEnd/>
            <a:tailEnd/>
          </a:ln>
        </p:spPr>
        <p:txBody>
          <a:bodyPr anchor="ctr">
            <a:spAutoFit/>
          </a:bodyPr>
          <a:lstStyle/>
          <a:p>
            <a:pPr fontAlgn="auto">
              <a:lnSpc>
                <a:spcPct val="90000"/>
              </a:lnSpc>
              <a:spcBef>
                <a:spcPct val="50000"/>
              </a:spcBef>
              <a:spcAft>
                <a:spcPts val="0"/>
              </a:spcAft>
              <a:defRPr/>
            </a:pPr>
            <a:endParaRPr lang="en-GB" sz="1450">
              <a:solidFill>
                <a:srgbClr val="000000"/>
              </a:solidFill>
              <a:latin typeface="+mn-lt"/>
            </a:endParaRPr>
          </a:p>
        </p:txBody>
      </p:sp>
      <p:sp>
        <p:nvSpPr>
          <p:cNvPr id="7" name="AutoShape 4"/>
          <p:cNvSpPr>
            <a:spLocks noChangeArrowheads="1"/>
          </p:cNvSpPr>
          <p:nvPr/>
        </p:nvSpPr>
        <p:spPr bwMode="auto">
          <a:xfrm rot="5400000">
            <a:off x="5499100" y="2282825"/>
            <a:ext cx="422275" cy="815975"/>
          </a:xfrm>
          <a:prstGeom prst="rightArrow">
            <a:avLst>
              <a:gd name="adj1" fmla="val 38426"/>
              <a:gd name="adj2" fmla="val 72417"/>
            </a:avLst>
          </a:prstGeom>
          <a:solidFill>
            <a:srgbClr val="0098F6"/>
          </a:solidFill>
          <a:ln w="9525" algn="ctr">
            <a:solidFill>
              <a:schemeClr val="accent1"/>
            </a:solidFill>
            <a:miter lim="800000"/>
            <a:headEnd/>
            <a:tailEnd/>
          </a:ln>
        </p:spPr>
        <p:txBody>
          <a:bodyPr anchor="ctr">
            <a:spAutoFit/>
          </a:bodyPr>
          <a:lstStyle/>
          <a:p>
            <a:pPr fontAlgn="auto">
              <a:lnSpc>
                <a:spcPct val="90000"/>
              </a:lnSpc>
              <a:spcBef>
                <a:spcPct val="50000"/>
              </a:spcBef>
              <a:spcAft>
                <a:spcPts val="0"/>
              </a:spcAft>
              <a:defRPr/>
            </a:pPr>
            <a:endParaRPr lang="en-GB" sz="1450">
              <a:solidFill>
                <a:srgbClr val="000000"/>
              </a:solidFill>
              <a:latin typeface="+mn-lt"/>
            </a:endParaRPr>
          </a:p>
        </p:txBody>
      </p:sp>
      <p:grpSp>
        <p:nvGrpSpPr>
          <p:cNvPr id="47108" name="Group 190"/>
          <p:cNvGrpSpPr>
            <a:grpSpLocks/>
          </p:cNvGrpSpPr>
          <p:nvPr/>
        </p:nvGrpSpPr>
        <p:grpSpPr bwMode="auto">
          <a:xfrm>
            <a:off x="2435225" y="1082675"/>
            <a:ext cx="3292475" cy="3222625"/>
            <a:chOff x="2898385" y="2028864"/>
            <a:chExt cx="3293013" cy="3293015"/>
          </a:xfrm>
        </p:grpSpPr>
        <p:sp>
          <p:nvSpPr>
            <p:cNvPr id="9" name="Oval 191"/>
            <p:cNvSpPr>
              <a:spLocks noChangeArrowheads="1"/>
            </p:cNvSpPr>
            <p:nvPr/>
          </p:nvSpPr>
          <p:spPr bwMode="auto">
            <a:xfrm>
              <a:off x="2901561" y="2030487"/>
              <a:ext cx="3270784" cy="3270305"/>
            </a:xfrm>
            <a:prstGeom prst="ellipse">
              <a:avLst/>
            </a:prstGeom>
            <a:noFill/>
            <a:ln w="254000" algn="ctr">
              <a:solidFill>
                <a:schemeClr val="accent1"/>
              </a:solidFill>
              <a:round/>
              <a:headEnd/>
              <a:tailEnd/>
            </a:ln>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450">
                <a:solidFill>
                  <a:srgbClr val="000000"/>
                </a:solidFill>
                <a:latin typeface="+mn-lt"/>
              </a:endParaRPr>
            </a:p>
          </p:txBody>
        </p:sp>
        <p:sp>
          <p:nvSpPr>
            <p:cNvPr id="10" name="TextBox 9"/>
            <p:cNvSpPr txBox="1"/>
            <p:nvPr/>
          </p:nvSpPr>
          <p:spPr>
            <a:xfrm>
              <a:off x="2898385" y="2028864"/>
              <a:ext cx="3293013" cy="3293015"/>
            </a:xfrm>
            <a:prstGeom prst="rect">
              <a:avLst/>
            </a:prstGeom>
            <a:noFill/>
            <a:ln>
              <a:noFill/>
            </a:ln>
          </p:spPr>
          <p:txBody>
            <a:bodyPr spcFirstLastPara="1" wrap="none">
              <a:prstTxWarp prst="textCircle">
                <a:avLst>
                  <a:gd name="adj" fmla="val 10800003"/>
                </a:avLst>
              </a:prstTxWarp>
              <a:spAutoFit/>
              <a:scene3d>
                <a:camera prst="orthographicFront">
                  <a:rot lat="0" lon="0" rev="0"/>
                </a:camera>
                <a:lightRig rig="threePt" dir="t"/>
              </a:scene3d>
            </a:bodyPr>
            <a:lstStyle/>
            <a:p>
              <a:pPr fontAlgn="auto">
                <a:lnSpc>
                  <a:spcPct val="90000"/>
                </a:lnSpc>
                <a:spcBef>
                  <a:spcPct val="50000"/>
                </a:spcBef>
                <a:spcAft>
                  <a:spcPts val="0"/>
                </a:spcAft>
                <a:defRPr/>
              </a:pPr>
              <a:r>
                <a:rPr lang="en-GB" sz="1450" dirty="0">
                  <a:solidFill>
                    <a:srgbClr val="000000"/>
                  </a:solidFill>
                  <a:latin typeface="+mn-lt"/>
                </a:rPr>
                <a:t>Governance and Risk -&gt; Develop Policy - &gt; Technology and Operations -&gt; Infrastructure -&gt; Risk, Assurance and Compliance  -&gt;</a:t>
              </a:r>
            </a:p>
          </p:txBody>
        </p:sp>
      </p:grpSp>
      <p:grpSp>
        <p:nvGrpSpPr>
          <p:cNvPr id="47109" name="Group 22"/>
          <p:cNvGrpSpPr>
            <a:grpSpLocks/>
          </p:cNvGrpSpPr>
          <p:nvPr/>
        </p:nvGrpSpPr>
        <p:grpSpPr bwMode="auto">
          <a:xfrm>
            <a:off x="1423988" y="1433513"/>
            <a:ext cx="1096962" cy="819150"/>
            <a:chOff x="1087438" y="1089031"/>
            <a:chExt cx="6924679" cy="5483219"/>
          </a:xfrm>
        </p:grpSpPr>
        <p:cxnSp>
          <p:nvCxnSpPr>
            <p:cNvPr id="47117" name="AutoShape 2"/>
            <p:cNvCxnSpPr>
              <a:cxnSpLocks noChangeShapeType="1"/>
              <a:stCxn id="47196" idx="1"/>
              <a:endCxn id="47194" idx="3"/>
            </p:cNvCxnSpPr>
            <p:nvPr/>
          </p:nvCxnSpPr>
          <p:spPr bwMode="auto">
            <a:xfrm rot="10800000" flipV="1">
              <a:off x="4398963" y="1316038"/>
              <a:ext cx="500062" cy="1587"/>
            </a:xfrm>
            <a:prstGeom prst="bentConnector3">
              <a:avLst>
                <a:gd name="adj1" fmla="val 50157"/>
              </a:avLst>
            </a:prstGeom>
            <a:noFill/>
            <a:ln w="9525">
              <a:solidFill>
                <a:srgbClr val="FF0000"/>
              </a:solidFill>
              <a:miter lim="800000"/>
              <a:headEnd/>
              <a:tailEnd type="triangle" w="med" len="med"/>
            </a:ln>
          </p:spPr>
        </p:cxnSp>
        <p:cxnSp>
          <p:nvCxnSpPr>
            <p:cNvPr id="47118" name="AutoShape 3"/>
            <p:cNvCxnSpPr>
              <a:cxnSpLocks noChangeShapeType="1"/>
              <a:stCxn id="47194" idx="1"/>
              <a:endCxn id="47192" idx="3"/>
            </p:cNvCxnSpPr>
            <p:nvPr/>
          </p:nvCxnSpPr>
          <p:spPr bwMode="auto">
            <a:xfrm rot="10800000" flipV="1">
              <a:off x="2693988" y="1317625"/>
              <a:ext cx="500062" cy="1588"/>
            </a:xfrm>
            <a:prstGeom prst="bentConnector3">
              <a:avLst>
                <a:gd name="adj1" fmla="val 50157"/>
              </a:avLst>
            </a:prstGeom>
            <a:noFill/>
            <a:ln w="9525">
              <a:solidFill>
                <a:srgbClr val="FF0000"/>
              </a:solidFill>
              <a:miter lim="800000"/>
              <a:headEnd/>
              <a:tailEnd type="triangle" w="med" len="med"/>
            </a:ln>
          </p:spPr>
        </p:cxnSp>
        <p:grpSp>
          <p:nvGrpSpPr>
            <p:cNvPr id="47119" name="Group 25"/>
            <p:cNvGrpSpPr>
              <a:grpSpLocks/>
            </p:cNvGrpSpPr>
            <p:nvPr/>
          </p:nvGrpSpPr>
          <p:grpSpPr bwMode="auto">
            <a:xfrm>
              <a:off x="4899027" y="1089031"/>
              <a:ext cx="1395414" cy="506414"/>
              <a:chOff x="2853" y="1082"/>
              <a:chExt cx="879" cy="319"/>
            </a:xfrm>
          </p:grpSpPr>
          <p:sp>
            <p:nvSpPr>
              <p:cNvPr id="47196" name="Rectangle 5"/>
              <p:cNvSpPr>
                <a:spLocks noChangeArrowheads="1"/>
              </p:cNvSpPr>
              <p:nvPr/>
            </p:nvSpPr>
            <p:spPr bwMode="auto">
              <a:xfrm>
                <a:off x="2853" y="1089"/>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97" name="Text Box 6"/>
              <p:cNvSpPr txBox="1">
                <a:spLocks noChangeArrowheads="1"/>
              </p:cNvSpPr>
              <p:nvPr/>
            </p:nvSpPr>
            <p:spPr bwMode="auto">
              <a:xfrm>
                <a:off x="2916" y="1082"/>
                <a:ext cx="816"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Vulnerability</a:t>
                </a:r>
              </a:p>
              <a:p>
                <a:pPr>
                  <a:lnSpc>
                    <a:spcPct val="90000"/>
                  </a:lnSpc>
                  <a:spcBef>
                    <a:spcPct val="50000"/>
                  </a:spcBef>
                </a:pPr>
                <a:r>
                  <a:rPr lang="en-GB" sz="100">
                    <a:solidFill>
                      <a:srgbClr val="000000"/>
                    </a:solidFill>
                    <a:latin typeface="Futura Bk" pitchFamily="34" charset="0"/>
                  </a:rPr>
                  <a:t>Disclosed</a:t>
                </a:r>
                <a:endParaRPr lang="en-US" sz="100">
                  <a:solidFill>
                    <a:srgbClr val="000000"/>
                  </a:solidFill>
                  <a:latin typeface="Futura Bk" pitchFamily="34" charset="0"/>
                </a:endParaRPr>
              </a:p>
            </p:txBody>
          </p:sp>
        </p:grpSp>
        <p:grpSp>
          <p:nvGrpSpPr>
            <p:cNvPr id="47120" name="Group 7"/>
            <p:cNvGrpSpPr>
              <a:grpSpLocks/>
            </p:cNvGrpSpPr>
            <p:nvPr/>
          </p:nvGrpSpPr>
          <p:grpSpPr bwMode="auto">
            <a:xfrm>
              <a:off x="3194049" y="1090626"/>
              <a:ext cx="1404938" cy="506414"/>
              <a:chOff x="2199" y="2234"/>
              <a:chExt cx="885" cy="319"/>
            </a:xfrm>
          </p:grpSpPr>
          <p:sp>
            <p:nvSpPr>
              <p:cNvPr id="47194" name="Rectangle 8"/>
              <p:cNvSpPr>
                <a:spLocks noChangeArrowheads="1"/>
              </p:cNvSpPr>
              <p:nvPr/>
            </p:nvSpPr>
            <p:spPr bwMode="auto">
              <a:xfrm>
                <a:off x="2199" y="2241"/>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95" name="Text Box 9"/>
              <p:cNvSpPr txBox="1">
                <a:spLocks noChangeArrowheads="1"/>
              </p:cNvSpPr>
              <p:nvPr/>
            </p:nvSpPr>
            <p:spPr bwMode="auto">
              <a:xfrm>
                <a:off x="2325" y="2234"/>
                <a:ext cx="759"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Exploit</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grpSp>
          <p:nvGrpSpPr>
            <p:cNvPr id="47121" name="Group 10"/>
            <p:cNvGrpSpPr>
              <a:grpSpLocks/>
            </p:cNvGrpSpPr>
            <p:nvPr/>
          </p:nvGrpSpPr>
          <p:grpSpPr bwMode="auto">
            <a:xfrm>
              <a:off x="1489078" y="1103313"/>
              <a:ext cx="1411289" cy="495300"/>
              <a:chOff x="3175" y="1850"/>
              <a:chExt cx="889" cy="312"/>
            </a:xfrm>
          </p:grpSpPr>
          <p:sp>
            <p:nvSpPr>
              <p:cNvPr id="47192" name="Rectangle 11"/>
              <p:cNvSpPr>
                <a:spLocks noChangeArrowheads="1"/>
              </p:cNvSpPr>
              <p:nvPr/>
            </p:nvSpPr>
            <p:spPr bwMode="auto">
              <a:xfrm>
                <a:off x="3175" y="1850"/>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93" name="Text Box 12"/>
              <p:cNvSpPr txBox="1">
                <a:spLocks noChangeArrowheads="1"/>
              </p:cNvSpPr>
              <p:nvPr/>
            </p:nvSpPr>
            <p:spPr bwMode="auto">
              <a:xfrm>
                <a:off x="3311" y="1899"/>
                <a:ext cx="753" cy="263"/>
              </a:xfrm>
              <a:prstGeom prst="rect">
                <a:avLst/>
              </a:prstGeom>
              <a:noFill/>
              <a:ln w="9525" algn="ctr">
                <a:noFill/>
                <a:miter lim="800000"/>
                <a:headEnd/>
                <a:tailEnd/>
              </a:ln>
            </p:spPr>
            <p:txBody>
              <a:bodyPr wrap="none" anchor="ctr" anchorCtr="1">
                <a:spAutoFit/>
              </a:bodyPr>
              <a:lstStyle/>
              <a:p>
                <a:pPr>
                  <a:lnSpc>
                    <a:spcPct val="90000"/>
                  </a:lnSpc>
                  <a:spcBef>
                    <a:spcPct val="50000"/>
                  </a:spcBef>
                </a:pPr>
                <a:r>
                  <a:rPr lang="en-GB" sz="100">
                    <a:solidFill>
                      <a:srgbClr val="000000"/>
                    </a:solidFill>
                    <a:latin typeface="Futura Bk" pitchFamily="34" charset="0"/>
                  </a:rPr>
                  <a:t>Malware</a:t>
                </a:r>
                <a:endParaRPr lang="en-US" sz="100">
                  <a:solidFill>
                    <a:srgbClr val="000000"/>
                  </a:solidFill>
                  <a:latin typeface="Futura Bk" pitchFamily="34" charset="0"/>
                </a:endParaRPr>
              </a:p>
            </p:txBody>
          </p:sp>
        </p:grpSp>
        <p:grpSp>
          <p:nvGrpSpPr>
            <p:cNvPr id="47122" name="Group 13"/>
            <p:cNvGrpSpPr>
              <a:grpSpLocks/>
            </p:cNvGrpSpPr>
            <p:nvPr/>
          </p:nvGrpSpPr>
          <p:grpSpPr bwMode="auto">
            <a:xfrm>
              <a:off x="6605591" y="1089038"/>
              <a:ext cx="1406526" cy="506414"/>
              <a:chOff x="2199" y="2234"/>
              <a:chExt cx="886" cy="319"/>
            </a:xfrm>
          </p:grpSpPr>
          <p:sp>
            <p:nvSpPr>
              <p:cNvPr id="47190" name="Rectangle 14"/>
              <p:cNvSpPr>
                <a:spLocks noChangeArrowheads="1"/>
              </p:cNvSpPr>
              <p:nvPr/>
            </p:nvSpPr>
            <p:spPr bwMode="auto">
              <a:xfrm>
                <a:off x="2199" y="2241"/>
                <a:ext cx="759" cy="272"/>
              </a:xfrm>
              <a:prstGeom prst="rect">
                <a:avLst/>
              </a:prstGeom>
              <a:gradFill rotWithShape="0">
                <a:gsLst>
                  <a:gs pos="0">
                    <a:srgbClr val="B7C9E3"/>
                  </a:gs>
                  <a:gs pos="100000">
                    <a:srgbClr val="FF0000"/>
                  </a:gs>
                </a:gsLst>
                <a:lin ang="0" scaled="1"/>
              </a:gradFill>
              <a:ln w="9525" algn="ctr">
                <a:solidFill>
                  <a:srgbClr val="FF0000"/>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91" name="Text Box 15"/>
              <p:cNvSpPr txBox="1">
                <a:spLocks noChangeArrowheads="1"/>
              </p:cNvSpPr>
              <p:nvPr/>
            </p:nvSpPr>
            <p:spPr bwMode="auto">
              <a:xfrm>
                <a:off x="2326" y="2234"/>
                <a:ext cx="759"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47123" name="AutoShape 16"/>
            <p:cNvCxnSpPr>
              <a:cxnSpLocks noChangeShapeType="1"/>
              <a:stCxn id="47196" idx="3"/>
              <a:endCxn id="47190" idx="1"/>
            </p:cNvCxnSpPr>
            <p:nvPr/>
          </p:nvCxnSpPr>
          <p:spPr bwMode="auto">
            <a:xfrm>
              <a:off x="6103938" y="1316038"/>
              <a:ext cx="501650" cy="0"/>
            </a:xfrm>
            <a:prstGeom prst="straightConnector1">
              <a:avLst/>
            </a:prstGeom>
            <a:noFill/>
            <a:ln w="9525">
              <a:solidFill>
                <a:srgbClr val="FF0000"/>
              </a:solidFill>
              <a:round/>
              <a:headEnd/>
              <a:tailEnd type="triangle" w="med" len="med"/>
            </a:ln>
          </p:spPr>
        </p:cxnSp>
        <p:grpSp>
          <p:nvGrpSpPr>
            <p:cNvPr id="47124" name="Group 17"/>
            <p:cNvGrpSpPr>
              <a:grpSpLocks/>
            </p:cNvGrpSpPr>
            <p:nvPr/>
          </p:nvGrpSpPr>
          <p:grpSpPr bwMode="auto">
            <a:xfrm>
              <a:off x="5732465" y="2865438"/>
              <a:ext cx="1419226" cy="765175"/>
              <a:chOff x="1989" y="2952"/>
              <a:chExt cx="894" cy="482"/>
            </a:xfrm>
          </p:grpSpPr>
          <p:sp>
            <p:nvSpPr>
              <p:cNvPr id="47188" name="Rectangle 18"/>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89" name="Text Box 19"/>
              <p:cNvSpPr txBox="1">
                <a:spLocks noChangeArrowheads="1"/>
              </p:cNvSpPr>
              <p:nvPr/>
            </p:nvSpPr>
            <p:spPr bwMode="auto">
              <a:xfrm>
                <a:off x="2145" y="3049"/>
                <a:ext cx="738"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Test</a:t>
                </a:r>
              </a:p>
              <a:p>
                <a:pPr>
                  <a:lnSpc>
                    <a:spcPct val="90000"/>
                  </a:lnSpc>
                  <a:spcBef>
                    <a:spcPct val="50000"/>
                  </a:spcBef>
                </a:pPr>
                <a:r>
                  <a:rPr lang="en-GB" sz="100">
                    <a:solidFill>
                      <a:srgbClr val="000000"/>
                    </a:solidFill>
                    <a:latin typeface="Futura Bk" pitchFamily="34" charset="0"/>
                  </a:rPr>
                  <a:t>Solution</a:t>
                </a:r>
                <a:endParaRPr lang="en-US" sz="100">
                  <a:solidFill>
                    <a:srgbClr val="000000"/>
                  </a:solidFill>
                  <a:latin typeface="Futura Bk" pitchFamily="34" charset="0"/>
                </a:endParaRPr>
              </a:p>
            </p:txBody>
          </p:sp>
        </p:grpSp>
        <p:grpSp>
          <p:nvGrpSpPr>
            <p:cNvPr id="47125" name="Group 20"/>
            <p:cNvGrpSpPr>
              <a:grpSpLocks/>
            </p:cNvGrpSpPr>
            <p:nvPr/>
          </p:nvGrpSpPr>
          <p:grpSpPr bwMode="auto">
            <a:xfrm>
              <a:off x="5734051" y="3814763"/>
              <a:ext cx="1412876" cy="765175"/>
              <a:chOff x="1989" y="2952"/>
              <a:chExt cx="890" cy="482"/>
            </a:xfrm>
          </p:grpSpPr>
          <p:sp>
            <p:nvSpPr>
              <p:cNvPr id="47186" name="Rectangle 21"/>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87" name="Text Box 22"/>
              <p:cNvSpPr txBox="1">
                <a:spLocks noChangeArrowheads="1"/>
              </p:cNvSpPr>
              <p:nvPr/>
            </p:nvSpPr>
            <p:spPr bwMode="auto">
              <a:xfrm>
                <a:off x="2068" y="3049"/>
                <a:ext cx="811"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Deployment</a:t>
                </a:r>
                <a:endParaRPr lang="en-US" sz="100">
                  <a:solidFill>
                    <a:srgbClr val="000000"/>
                  </a:solidFill>
                  <a:latin typeface="Futura Bk" pitchFamily="34" charset="0"/>
                </a:endParaRPr>
              </a:p>
            </p:txBody>
          </p:sp>
        </p:grpSp>
        <p:cxnSp>
          <p:nvCxnSpPr>
            <p:cNvPr id="47126" name="AutoShape 23"/>
            <p:cNvCxnSpPr>
              <a:cxnSpLocks noChangeShapeType="1"/>
              <a:stCxn id="47197" idx="2"/>
              <a:endCxn id="47184" idx="0"/>
            </p:cNvCxnSpPr>
            <p:nvPr/>
          </p:nvCxnSpPr>
          <p:spPr bwMode="auto">
            <a:xfrm rot="16200000" flipH="1">
              <a:off x="5830037" y="1412024"/>
              <a:ext cx="322166" cy="689185"/>
            </a:xfrm>
            <a:prstGeom prst="bentConnector3">
              <a:avLst>
                <a:gd name="adj1" fmla="val 50000"/>
              </a:avLst>
            </a:prstGeom>
            <a:noFill/>
            <a:ln w="9525">
              <a:solidFill>
                <a:srgbClr val="FF0000"/>
              </a:solidFill>
              <a:miter lim="800000"/>
              <a:headEnd/>
              <a:tailEnd type="triangle" w="med" len="med"/>
            </a:ln>
          </p:spPr>
        </p:cxnSp>
        <p:cxnSp>
          <p:nvCxnSpPr>
            <p:cNvPr id="47127" name="AutoShape 24"/>
            <p:cNvCxnSpPr>
              <a:cxnSpLocks noChangeShapeType="1"/>
              <a:stCxn id="47191" idx="2"/>
              <a:endCxn id="47188" idx="3"/>
            </p:cNvCxnSpPr>
            <p:nvPr/>
          </p:nvCxnSpPr>
          <p:spPr bwMode="auto">
            <a:xfrm rot="5400000">
              <a:off x="6347930" y="2186572"/>
              <a:ext cx="1652489" cy="470420"/>
            </a:xfrm>
            <a:prstGeom prst="bentConnector2">
              <a:avLst/>
            </a:prstGeom>
            <a:noFill/>
            <a:ln w="9525">
              <a:solidFill>
                <a:srgbClr val="FF0000"/>
              </a:solidFill>
              <a:miter lim="800000"/>
              <a:headEnd/>
              <a:tailEnd type="triangle" w="med" len="med"/>
            </a:ln>
          </p:spPr>
        </p:cxnSp>
        <p:cxnSp>
          <p:nvCxnSpPr>
            <p:cNvPr id="47128" name="AutoShape 25"/>
            <p:cNvCxnSpPr>
              <a:cxnSpLocks noChangeShapeType="1"/>
              <a:stCxn id="47184" idx="2"/>
              <a:endCxn id="47188" idx="0"/>
            </p:cNvCxnSpPr>
            <p:nvPr/>
          </p:nvCxnSpPr>
          <p:spPr bwMode="auto">
            <a:xfrm>
              <a:off x="6335713" y="2682875"/>
              <a:ext cx="0" cy="182563"/>
            </a:xfrm>
            <a:prstGeom prst="straightConnector1">
              <a:avLst/>
            </a:prstGeom>
            <a:noFill/>
            <a:ln w="9525">
              <a:solidFill>
                <a:schemeClr val="tx1"/>
              </a:solidFill>
              <a:round/>
              <a:headEnd/>
              <a:tailEnd type="triangle" w="med" len="med"/>
            </a:ln>
          </p:spPr>
        </p:cxnSp>
        <p:cxnSp>
          <p:nvCxnSpPr>
            <p:cNvPr id="47129" name="AutoShape 26"/>
            <p:cNvCxnSpPr>
              <a:cxnSpLocks noChangeShapeType="1"/>
              <a:stCxn id="47188" idx="2"/>
              <a:endCxn id="47186" idx="0"/>
            </p:cNvCxnSpPr>
            <p:nvPr/>
          </p:nvCxnSpPr>
          <p:spPr bwMode="auto">
            <a:xfrm>
              <a:off x="6335713" y="3630613"/>
              <a:ext cx="1587" cy="184150"/>
            </a:xfrm>
            <a:prstGeom prst="straightConnector1">
              <a:avLst/>
            </a:prstGeom>
            <a:noFill/>
            <a:ln w="9525">
              <a:solidFill>
                <a:schemeClr val="tx1"/>
              </a:solidFill>
              <a:round/>
              <a:headEnd/>
              <a:tailEnd type="triangle" w="med" len="med"/>
            </a:ln>
          </p:spPr>
        </p:cxnSp>
        <p:grpSp>
          <p:nvGrpSpPr>
            <p:cNvPr id="47130" name="Group 27"/>
            <p:cNvGrpSpPr>
              <a:grpSpLocks/>
            </p:cNvGrpSpPr>
            <p:nvPr/>
          </p:nvGrpSpPr>
          <p:grpSpPr bwMode="auto">
            <a:xfrm>
              <a:off x="5732464" y="1917700"/>
              <a:ext cx="1401763" cy="765175"/>
              <a:chOff x="1989" y="2952"/>
              <a:chExt cx="883" cy="482"/>
            </a:xfrm>
          </p:grpSpPr>
          <p:sp>
            <p:nvSpPr>
              <p:cNvPr id="47184" name="Rectangle 28"/>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85" name="Text Box 29"/>
              <p:cNvSpPr txBox="1">
                <a:spLocks noChangeArrowheads="1"/>
              </p:cNvSpPr>
              <p:nvPr/>
            </p:nvSpPr>
            <p:spPr bwMode="auto">
              <a:xfrm>
                <a:off x="2056" y="3049"/>
                <a:ext cx="816"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Vulnerability</a:t>
                </a:r>
              </a:p>
              <a:p>
                <a:pPr>
                  <a:lnSpc>
                    <a:spcPct val="90000"/>
                  </a:lnSpc>
                  <a:spcBef>
                    <a:spcPct val="50000"/>
                  </a:spcBef>
                </a:pPr>
                <a:r>
                  <a:rPr lang="en-GB" sz="100">
                    <a:solidFill>
                      <a:srgbClr val="000000"/>
                    </a:solidFill>
                    <a:latin typeface="Futura Bk" pitchFamily="34" charset="0"/>
                  </a:rPr>
                  <a:t>Assessment</a:t>
                </a:r>
                <a:endParaRPr lang="en-US" sz="100">
                  <a:solidFill>
                    <a:srgbClr val="000000"/>
                  </a:solidFill>
                  <a:latin typeface="Futura Bk" pitchFamily="34" charset="0"/>
                </a:endParaRPr>
              </a:p>
            </p:txBody>
          </p:sp>
        </p:grpSp>
        <p:grpSp>
          <p:nvGrpSpPr>
            <p:cNvPr id="47131" name="Group 31"/>
            <p:cNvGrpSpPr>
              <a:grpSpLocks/>
            </p:cNvGrpSpPr>
            <p:nvPr/>
          </p:nvGrpSpPr>
          <p:grpSpPr bwMode="auto">
            <a:xfrm>
              <a:off x="5737225" y="4856163"/>
              <a:ext cx="1401763" cy="765175"/>
              <a:chOff x="1989" y="2952"/>
              <a:chExt cx="883" cy="482"/>
            </a:xfrm>
          </p:grpSpPr>
          <p:sp>
            <p:nvSpPr>
              <p:cNvPr id="47182" name="Rectangle 32"/>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83" name="Text Box 33"/>
              <p:cNvSpPr txBox="1">
                <a:spLocks noChangeArrowheads="1"/>
              </p:cNvSpPr>
              <p:nvPr/>
            </p:nvSpPr>
            <p:spPr bwMode="auto">
              <a:xfrm>
                <a:off x="2067" y="3049"/>
                <a:ext cx="805"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Accelerated</a:t>
                </a:r>
              </a:p>
              <a:p>
                <a:pPr>
                  <a:lnSpc>
                    <a:spcPct val="90000"/>
                  </a:lnSpc>
                  <a:spcBef>
                    <a:spcPct val="50000"/>
                  </a:spcBef>
                </a:pPr>
                <a:r>
                  <a:rPr lang="en-GB" sz="100">
                    <a:solidFill>
                      <a:srgbClr val="000000"/>
                    </a:solidFill>
                    <a:latin typeface="Futura Bk" pitchFamily="34" charset="0"/>
                  </a:rPr>
                  <a:t>Patching</a:t>
                </a:r>
                <a:endParaRPr lang="en-US" sz="100">
                  <a:solidFill>
                    <a:srgbClr val="000000"/>
                  </a:solidFill>
                  <a:latin typeface="Futura Bk" pitchFamily="34" charset="0"/>
                </a:endParaRPr>
              </a:p>
            </p:txBody>
          </p:sp>
        </p:grpSp>
        <p:grpSp>
          <p:nvGrpSpPr>
            <p:cNvPr id="47132" name="Group 34"/>
            <p:cNvGrpSpPr>
              <a:grpSpLocks/>
            </p:cNvGrpSpPr>
            <p:nvPr/>
          </p:nvGrpSpPr>
          <p:grpSpPr bwMode="auto">
            <a:xfrm>
              <a:off x="5754688" y="5807075"/>
              <a:ext cx="1422400" cy="765175"/>
              <a:chOff x="1989" y="2952"/>
              <a:chExt cx="896" cy="482"/>
            </a:xfrm>
          </p:grpSpPr>
          <p:sp>
            <p:nvSpPr>
              <p:cNvPr id="47180" name="Rectangle 35"/>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81" name="Text Box 36"/>
              <p:cNvSpPr txBox="1">
                <a:spLocks noChangeArrowheads="1"/>
              </p:cNvSpPr>
              <p:nvPr/>
            </p:nvSpPr>
            <p:spPr bwMode="auto">
              <a:xfrm>
                <a:off x="2085" y="3049"/>
                <a:ext cx="800"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Emergency</a:t>
                </a:r>
              </a:p>
              <a:p>
                <a:pPr>
                  <a:lnSpc>
                    <a:spcPct val="90000"/>
                  </a:lnSpc>
                  <a:spcBef>
                    <a:spcPct val="50000"/>
                  </a:spcBef>
                </a:pPr>
                <a:r>
                  <a:rPr lang="en-GB" sz="100">
                    <a:solidFill>
                      <a:srgbClr val="000000"/>
                    </a:solidFill>
                    <a:latin typeface="Futura Bk" pitchFamily="34" charset="0"/>
                  </a:rPr>
                  <a:t>Patching</a:t>
                </a:r>
                <a:endParaRPr lang="en-US" sz="100">
                  <a:solidFill>
                    <a:srgbClr val="000000"/>
                  </a:solidFill>
                  <a:latin typeface="Futura Bk" pitchFamily="34" charset="0"/>
                </a:endParaRPr>
              </a:p>
            </p:txBody>
          </p:sp>
        </p:grpSp>
        <p:cxnSp>
          <p:nvCxnSpPr>
            <p:cNvPr id="47133" name="AutoShape 37"/>
            <p:cNvCxnSpPr>
              <a:cxnSpLocks noChangeShapeType="1"/>
              <a:stCxn id="47188" idx="2"/>
              <a:endCxn id="47182" idx="3"/>
            </p:cNvCxnSpPr>
            <p:nvPr/>
          </p:nvCxnSpPr>
          <p:spPr bwMode="auto">
            <a:xfrm rot="16200000" flipH="1">
              <a:off x="5835650" y="4130676"/>
              <a:ext cx="1608137" cy="608012"/>
            </a:xfrm>
            <a:prstGeom prst="bentConnector4">
              <a:avLst>
                <a:gd name="adj1" fmla="val 4144"/>
                <a:gd name="adj2" fmla="val 137597"/>
              </a:avLst>
            </a:prstGeom>
            <a:noFill/>
            <a:ln w="9525">
              <a:solidFill>
                <a:schemeClr val="tx1"/>
              </a:solidFill>
              <a:miter lim="800000"/>
              <a:headEnd/>
              <a:tailEnd type="triangle" w="med" len="med"/>
            </a:ln>
          </p:spPr>
        </p:cxnSp>
        <p:cxnSp>
          <p:nvCxnSpPr>
            <p:cNvPr id="47134" name="AutoShape 38"/>
            <p:cNvCxnSpPr>
              <a:cxnSpLocks noChangeShapeType="1"/>
              <a:stCxn id="47188" idx="2"/>
              <a:endCxn id="47180" idx="3"/>
            </p:cNvCxnSpPr>
            <p:nvPr/>
          </p:nvCxnSpPr>
          <p:spPr bwMode="auto">
            <a:xfrm rot="16200000" flipH="1">
              <a:off x="5368926" y="4597400"/>
              <a:ext cx="2559050" cy="625475"/>
            </a:xfrm>
            <a:prstGeom prst="bentConnector4">
              <a:avLst>
                <a:gd name="adj1" fmla="val 1611"/>
                <a:gd name="adj2" fmla="val 172843"/>
              </a:avLst>
            </a:prstGeom>
            <a:noFill/>
            <a:ln w="9525">
              <a:solidFill>
                <a:schemeClr val="tx1"/>
              </a:solidFill>
              <a:miter lim="800000"/>
              <a:headEnd/>
              <a:tailEnd type="triangle" w="med" len="med"/>
            </a:ln>
          </p:spPr>
        </p:cxnSp>
        <p:grpSp>
          <p:nvGrpSpPr>
            <p:cNvPr id="47135" name="Group 39"/>
            <p:cNvGrpSpPr>
              <a:grpSpLocks/>
            </p:cNvGrpSpPr>
            <p:nvPr/>
          </p:nvGrpSpPr>
          <p:grpSpPr bwMode="auto">
            <a:xfrm>
              <a:off x="3781425" y="2046288"/>
              <a:ext cx="1362075" cy="800100"/>
              <a:chOff x="4808" y="1701"/>
              <a:chExt cx="858" cy="504"/>
            </a:xfrm>
          </p:grpSpPr>
          <p:sp>
            <p:nvSpPr>
              <p:cNvPr id="47178" name="AutoShape 40"/>
              <p:cNvSpPr>
                <a:spLocks noChangeArrowheads="1"/>
              </p:cNvSpPr>
              <p:nvPr/>
            </p:nvSpPr>
            <p:spPr bwMode="auto">
              <a:xfrm>
                <a:off x="4808" y="1701"/>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79" name="Text Box 41"/>
              <p:cNvSpPr txBox="1">
                <a:spLocks noChangeArrowheads="1"/>
              </p:cNvSpPr>
              <p:nvPr/>
            </p:nvSpPr>
            <p:spPr bwMode="auto">
              <a:xfrm>
                <a:off x="4897" y="1866"/>
                <a:ext cx="769" cy="26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Exposed?</a:t>
                </a:r>
                <a:endParaRPr lang="en-US" sz="100">
                  <a:solidFill>
                    <a:srgbClr val="000000"/>
                  </a:solidFill>
                  <a:latin typeface="Futura Bk" pitchFamily="34" charset="0"/>
                </a:endParaRPr>
              </a:p>
            </p:txBody>
          </p:sp>
        </p:grpSp>
        <p:grpSp>
          <p:nvGrpSpPr>
            <p:cNvPr id="47136" name="Group 42"/>
            <p:cNvGrpSpPr>
              <a:grpSpLocks/>
            </p:cNvGrpSpPr>
            <p:nvPr/>
          </p:nvGrpSpPr>
          <p:grpSpPr bwMode="auto">
            <a:xfrm>
              <a:off x="3784602" y="3182938"/>
              <a:ext cx="1338263" cy="800100"/>
              <a:chOff x="4827" y="2976"/>
              <a:chExt cx="843" cy="504"/>
            </a:xfrm>
          </p:grpSpPr>
          <p:sp>
            <p:nvSpPr>
              <p:cNvPr id="47176" name="AutoShape 43"/>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77" name="Text Box 44"/>
              <p:cNvSpPr txBox="1">
                <a:spLocks noChangeArrowheads="1"/>
              </p:cNvSpPr>
              <p:nvPr/>
            </p:nvSpPr>
            <p:spPr bwMode="auto">
              <a:xfrm>
                <a:off x="4880" y="3084"/>
                <a:ext cx="790"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Early</a:t>
                </a:r>
              </a:p>
              <a:p>
                <a:pPr>
                  <a:lnSpc>
                    <a:spcPct val="90000"/>
                  </a:lnSpc>
                  <a:spcBef>
                    <a:spcPct val="50000"/>
                  </a:spcBef>
                </a:pPr>
                <a:r>
                  <a:rPr lang="en-GB" sz="100">
                    <a:solidFill>
                      <a:srgbClr val="000000"/>
                    </a:solidFill>
                    <a:latin typeface="Futura Bk" pitchFamily="34" charset="0"/>
                  </a:rPr>
                  <a:t>Mitigation?</a:t>
                </a:r>
                <a:endParaRPr lang="en-US" sz="100">
                  <a:solidFill>
                    <a:srgbClr val="000000"/>
                  </a:solidFill>
                  <a:latin typeface="Futura Bk" pitchFamily="34" charset="0"/>
                </a:endParaRPr>
              </a:p>
            </p:txBody>
          </p:sp>
        </p:grpSp>
        <p:cxnSp>
          <p:nvCxnSpPr>
            <p:cNvPr id="47137" name="AutoShape 45"/>
            <p:cNvCxnSpPr>
              <a:cxnSpLocks noChangeShapeType="1"/>
              <a:stCxn id="47178" idx="2"/>
              <a:endCxn id="47176" idx="0"/>
            </p:cNvCxnSpPr>
            <p:nvPr/>
          </p:nvCxnSpPr>
          <p:spPr bwMode="auto">
            <a:xfrm rot="16200000" flipH="1">
              <a:off x="4164013" y="3013075"/>
              <a:ext cx="336550" cy="3175"/>
            </a:xfrm>
            <a:prstGeom prst="bentConnector3">
              <a:avLst>
                <a:gd name="adj1" fmla="val 50000"/>
              </a:avLst>
            </a:prstGeom>
            <a:noFill/>
            <a:ln w="9525">
              <a:solidFill>
                <a:schemeClr val="tx1"/>
              </a:solidFill>
              <a:miter lim="800000"/>
              <a:headEnd/>
              <a:tailEnd type="triangle" w="med" len="med"/>
            </a:ln>
          </p:spPr>
        </p:cxnSp>
        <p:sp>
          <p:nvSpPr>
            <p:cNvPr id="47138" name="Text Box 46"/>
            <p:cNvSpPr txBox="1">
              <a:spLocks noChangeArrowheads="1"/>
            </p:cNvSpPr>
            <p:nvPr/>
          </p:nvSpPr>
          <p:spPr bwMode="auto">
            <a:xfrm>
              <a:off x="4327523" y="2868617"/>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nvGrpSpPr>
            <p:cNvPr id="47139" name="Group 47"/>
            <p:cNvGrpSpPr>
              <a:grpSpLocks/>
            </p:cNvGrpSpPr>
            <p:nvPr/>
          </p:nvGrpSpPr>
          <p:grpSpPr bwMode="auto">
            <a:xfrm>
              <a:off x="1141412" y="2408238"/>
              <a:ext cx="1368425" cy="800100"/>
              <a:chOff x="4827" y="2976"/>
              <a:chExt cx="862" cy="504"/>
            </a:xfrm>
          </p:grpSpPr>
          <p:sp>
            <p:nvSpPr>
              <p:cNvPr id="47174" name="AutoShape 48"/>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75" name="Text Box 49"/>
              <p:cNvSpPr txBox="1">
                <a:spLocks noChangeArrowheads="1"/>
              </p:cNvSpPr>
              <p:nvPr/>
            </p:nvSpPr>
            <p:spPr bwMode="auto">
              <a:xfrm>
                <a:off x="4930" y="3084"/>
                <a:ext cx="759"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Malware</a:t>
                </a:r>
              </a:p>
              <a:p>
                <a:pPr>
                  <a:lnSpc>
                    <a:spcPct val="90000"/>
                  </a:lnSpc>
                  <a:spcBef>
                    <a:spcPct val="50000"/>
                  </a:spcBef>
                </a:pPr>
                <a:r>
                  <a:rPr lang="en-GB" sz="100">
                    <a:solidFill>
                      <a:srgbClr val="000000"/>
                    </a:solidFill>
                    <a:latin typeface="Futura Bk" pitchFamily="34" charset="0"/>
                  </a:rPr>
                  <a:t>Reports?</a:t>
                </a:r>
                <a:endParaRPr lang="en-US" sz="100">
                  <a:solidFill>
                    <a:srgbClr val="000000"/>
                  </a:solidFill>
                  <a:latin typeface="Futura Bk" pitchFamily="34" charset="0"/>
                </a:endParaRPr>
              </a:p>
            </p:txBody>
          </p:sp>
        </p:grpSp>
        <p:sp>
          <p:nvSpPr>
            <p:cNvPr id="47140" name="Text Box 50"/>
            <p:cNvSpPr txBox="1">
              <a:spLocks noChangeArrowheads="1"/>
            </p:cNvSpPr>
            <p:nvPr/>
          </p:nvSpPr>
          <p:spPr bwMode="auto">
            <a:xfrm>
              <a:off x="3555996" y="3194056"/>
              <a:ext cx="998417"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grpSp>
          <p:nvGrpSpPr>
            <p:cNvPr id="47141" name="Group 51"/>
            <p:cNvGrpSpPr>
              <a:grpSpLocks/>
            </p:cNvGrpSpPr>
            <p:nvPr/>
          </p:nvGrpSpPr>
          <p:grpSpPr bwMode="auto">
            <a:xfrm>
              <a:off x="2338387" y="3206750"/>
              <a:ext cx="1349375" cy="800100"/>
              <a:chOff x="4808" y="1701"/>
              <a:chExt cx="850" cy="504"/>
            </a:xfrm>
          </p:grpSpPr>
          <p:sp>
            <p:nvSpPr>
              <p:cNvPr id="47172" name="AutoShape 52"/>
              <p:cNvSpPr>
                <a:spLocks noChangeArrowheads="1"/>
              </p:cNvSpPr>
              <p:nvPr/>
            </p:nvSpPr>
            <p:spPr bwMode="auto">
              <a:xfrm>
                <a:off x="4808" y="1701"/>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73" name="Text Box 53"/>
              <p:cNvSpPr txBox="1">
                <a:spLocks noChangeArrowheads="1"/>
              </p:cNvSpPr>
              <p:nvPr/>
            </p:nvSpPr>
            <p:spPr bwMode="auto">
              <a:xfrm>
                <a:off x="4853" y="1866"/>
                <a:ext cx="805" cy="263"/>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Accelerate?</a:t>
                </a:r>
                <a:endParaRPr lang="en-US" sz="100">
                  <a:solidFill>
                    <a:srgbClr val="000000"/>
                  </a:solidFill>
                  <a:latin typeface="Futura Bk" pitchFamily="34" charset="0"/>
                </a:endParaRPr>
              </a:p>
            </p:txBody>
          </p:sp>
        </p:grpSp>
        <p:sp>
          <p:nvSpPr>
            <p:cNvPr id="47142" name="Text Box 54"/>
            <p:cNvSpPr txBox="1">
              <a:spLocks noChangeArrowheads="1"/>
            </p:cNvSpPr>
            <p:nvPr/>
          </p:nvSpPr>
          <p:spPr bwMode="auto">
            <a:xfrm>
              <a:off x="2412995" y="2774953"/>
              <a:ext cx="998417"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cxnSp>
          <p:nvCxnSpPr>
            <p:cNvPr id="47143" name="AutoShape 55"/>
            <p:cNvCxnSpPr>
              <a:cxnSpLocks noChangeShapeType="1"/>
              <a:stCxn id="47174" idx="3"/>
              <a:endCxn id="47172" idx="0"/>
            </p:cNvCxnSpPr>
            <p:nvPr/>
          </p:nvCxnSpPr>
          <p:spPr bwMode="auto">
            <a:xfrm>
              <a:off x="2239963" y="2808288"/>
              <a:ext cx="647700" cy="398462"/>
            </a:xfrm>
            <a:prstGeom prst="bentConnector2">
              <a:avLst/>
            </a:prstGeom>
            <a:noFill/>
            <a:ln w="9525">
              <a:solidFill>
                <a:schemeClr val="tx1"/>
              </a:solidFill>
              <a:miter lim="800000"/>
              <a:headEnd/>
              <a:tailEnd type="triangle" w="med" len="med"/>
            </a:ln>
          </p:spPr>
        </p:cxnSp>
        <p:cxnSp>
          <p:nvCxnSpPr>
            <p:cNvPr id="47144" name="AutoShape 56"/>
            <p:cNvCxnSpPr>
              <a:cxnSpLocks noChangeShapeType="1"/>
              <a:stCxn id="47172" idx="2"/>
              <a:endCxn id="47182" idx="1"/>
            </p:cNvCxnSpPr>
            <p:nvPr/>
          </p:nvCxnSpPr>
          <p:spPr bwMode="auto">
            <a:xfrm rot="16200000" flipH="1">
              <a:off x="3696494" y="3198019"/>
              <a:ext cx="1231900" cy="2849562"/>
            </a:xfrm>
            <a:prstGeom prst="bentConnector2">
              <a:avLst/>
            </a:prstGeom>
            <a:noFill/>
            <a:ln w="9525">
              <a:solidFill>
                <a:schemeClr val="tx1"/>
              </a:solidFill>
              <a:miter lim="800000"/>
              <a:headEnd/>
              <a:tailEnd type="triangle" w="med" len="med"/>
            </a:ln>
          </p:spPr>
        </p:cxnSp>
        <p:cxnSp>
          <p:nvCxnSpPr>
            <p:cNvPr id="47145" name="AutoShape 57"/>
            <p:cNvCxnSpPr>
              <a:cxnSpLocks noChangeShapeType="1"/>
              <a:stCxn id="47195" idx="2"/>
              <a:endCxn id="47178" idx="0"/>
            </p:cNvCxnSpPr>
            <p:nvPr/>
          </p:nvCxnSpPr>
          <p:spPr bwMode="auto">
            <a:xfrm rot="16200000" flipH="1">
              <a:off x="3938894" y="1654482"/>
              <a:ext cx="449167" cy="334448"/>
            </a:xfrm>
            <a:prstGeom prst="bentConnector3">
              <a:avLst>
                <a:gd name="adj1" fmla="val 50000"/>
              </a:avLst>
            </a:prstGeom>
            <a:noFill/>
            <a:ln w="9525">
              <a:solidFill>
                <a:srgbClr val="FF0000"/>
              </a:solidFill>
              <a:miter lim="800000"/>
              <a:headEnd/>
              <a:tailEnd type="triangle" w="med" len="med"/>
            </a:ln>
          </p:spPr>
        </p:cxnSp>
        <p:grpSp>
          <p:nvGrpSpPr>
            <p:cNvPr id="47146" name="Group 58"/>
            <p:cNvGrpSpPr>
              <a:grpSpLocks/>
            </p:cNvGrpSpPr>
            <p:nvPr/>
          </p:nvGrpSpPr>
          <p:grpSpPr bwMode="auto">
            <a:xfrm>
              <a:off x="1139826" y="3551238"/>
              <a:ext cx="1346200" cy="800100"/>
              <a:chOff x="4827" y="2976"/>
              <a:chExt cx="848" cy="504"/>
            </a:xfrm>
          </p:grpSpPr>
          <p:sp>
            <p:nvSpPr>
              <p:cNvPr id="47170" name="AutoShape 59"/>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71" name="Text Box 60"/>
              <p:cNvSpPr txBox="1">
                <a:spLocks noChangeArrowheads="1"/>
              </p:cNvSpPr>
              <p:nvPr/>
            </p:nvSpPr>
            <p:spPr bwMode="auto">
              <a:xfrm>
                <a:off x="4896" y="3084"/>
                <a:ext cx="779"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Patch</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47147" name="AutoShape 61"/>
            <p:cNvCxnSpPr>
              <a:cxnSpLocks noChangeShapeType="1"/>
              <a:stCxn id="47174" idx="2"/>
              <a:endCxn id="47170" idx="0"/>
            </p:cNvCxnSpPr>
            <p:nvPr/>
          </p:nvCxnSpPr>
          <p:spPr bwMode="auto">
            <a:xfrm rot="5400000">
              <a:off x="1518444" y="3378994"/>
              <a:ext cx="342900" cy="1588"/>
            </a:xfrm>
            <a:prstGeom prst="bentConnector3">
              <a:avLst>
                <a:gd name="adj1" fmla="val 50000"/>
              </a:avLst>
            </a:prstGeom>
            <a:noFill/>
            <a:ln w="9525">
              <a:solidFill>
                <a:schemeClr val="tx1"/>
              </a:solidFill>
              <a:miter lim="800000"/>
              <a:headEnd/>
              <a:tailEnd type="triangle" w="med" len="med"/>
            </a:ln>
          </p:spPr>
        </p:cxnSp>
        <p:cxnSp>
          <p:nvCxnSpPr>
            <p:cNvPr id="47148" name="AutoShape 62"/>
            <p:cNvCxnSpPr>
              <a:cxnSpLocks noChangeShapeType="1"/>
              <a:stCxn id="47170" idx="3"/>
              <a:endCxn id="47180" idx="1"/>
            </p:cNvCxnSpPr>
            <p:nvPr/>
          </p:nvCxnSpPr>
          <p:spPr bwMode="auto">
            <a:xfrm>
              <a:off x="2238375" y="3951288"/>
              <a:ext cx="3516313" cy="2238375"/>
            </a:xfrm>
            <a:prstGeom prst="bentConnector3">
              <a:avLst>
                <a:gd name="adj1" fmla="val 7000"/>
              </a:avLst>
            </a:prstGeom>
            <a:noFill/>
            <a:ln w="9525">
              <a:solidFill>
                <a:schemeClr val="tx1"/>
              </a:solidFill>
              <a:miter lim="800000"/>
              <a:headEnd/>
              <a:tailEnd type="triangle" w="med" len="med"/>
            </a:ln>
          </p:spPr>
        </p:cxnSp>
        <p:grpSp>
          <p:nvGrpSpPr>
            <p:cNvPr id="47149" name="Group 63"/>
            <p:cNvGrpSpPr>
              <a:grpSpLocks/>
            </p:cNvGrpSpPr>
            <p:nvPr/>
          </p:nvGrpSpPr>
          <p:grpSpPr bwMode="auto">
            <a:xfrm>
              <a:off x="1143006" y="4616450"/>
              <a:ext cx="1333501" cy="800100"/>
              <a:chOff x="4827" y="2976"/>
              <a:chExt cx="840" cy="504"/>
            </a:xfrm>
          </p:grpSpPr>
          <p:sp>
            <p:nvSpPr>
              <p:cNvPr id="47168" name="AutoShape 64"/>
              <p:cNvSpPr>
                <a:spLocks noChangeArrowheads="1"/>
              </p:cNvSpPr>
              <p:nvPr/>
            </p:nvSpPr>
            <p:spPr bwMode="auto">
              <a:xfrm>
                <a:off x="4827" y="2976"/>
                <a:ext cx="692" cy="504"/>
              </a:xfrm>
              <a:prstGeom prst="diamond">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69" name="Text Box 65"/>
              <p:cNvSpPr txBox="1">
                <a:spLocks noChangeArrowheads="1"/>
              </p:cNvSpPr>
              <p:nvPr/>
            </p:nvSpPr>
            <p:spPr bwMode="auto">
              <a:xfrm>
                <a:off x="4851" y="3084"/>
                <a:ext cx="816"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Workaround</a:t>
                </a:r>
              </a:p>
              <a:p>
                <a:pPr>
                  <a:lnSpc>
                    <a:spcPct val="90000"/>
                  </a:lnSpc>
                  <a:spcBef>
                    <a:spcPct val="50000"/>
                  </a:spcBef>
                </a:pPr>
                <a:r>
                  <a:rPr lang="en-GB" sz="100">
                    <a:solidFill>
                      <a:srgbClr val="000000"/>
                    </a:solidFill>
                    <a:latin typeface="Futura Bk" pitchFamily="34" charset="0"/>
                  </a:rPr>
                  <a:t>Available?</a:t>
                </a:r>
                <a:endParaRPr lang="en-US" sz="100">
                  <a:solidFill>
                    <a:srgbClr val="000000"/>
                  </a:solidFill>
                  <a:latin typeface="Futura Bk" pitchFamily="34" charset="0"/>
                </a:endParaRPr>
              </a:p>
            </p:txBody>
          </p:sp>
        </p:grpSp>
        <p:cxnSp>
          <p:nvCxnSpPr>
            <p:cNvPr id="47150" name="AutoShape 66"/>
            <p:cNvCxnSpPr>
              <a:cxnSpLocks noChangeShapeType="1"/>
              <a:stCxn id="47192" idx="2"/>
              <a:endCxn id="47174" idx="0"/>
            </p:cNvCxnSpPr>
            <p:nvPr/>
          </p:nvCxnSpPr>
          <p:spPr bwMode="auto">
            <a:xfrm rot="5400000">
              <a:off x="1454944" y="1770857"/>
              <a:ext cx="873125" cy="401637"/>
            </a:xfrm>
            <a:prstGeom prst="bentConnector3">
              <a:avLst>
                <a:gd name="adj1" fmla="val 50000"/>
              </a:avLst>
            </a:prstGeom>
            <a:noFill/>
            <a:ln w="9525">
              <a:solidFill>
                <a:srgbClr val="FF0000"/>
              </a:solidFill>
              <a:miter lim="800000"/>
              <a:headEnd/>
              <a:tailEnd type="triangle" w="med" len="med"/>
            </a:ln>
          </p:spPr>
        </p:cxnSp>
        <p:cxnSp>
          <p:nvCxnSpPr>
            <p:cNvPr id="47151" name="AutoShape 67"/>
            <p:cNvCxnSpPr>
              <a:cxnSpLocks noChangeShapeType="1"/>
              <a:stCxn id="47170" idx="2"/>
              <a:endCxn id="47168" idx="0"/>
            </p:cNvCxnSpPr>
            <p:nvPr/>
          </p:nvCxnSpPr>
          <p:spPr bwMode="auto">
            <a:xfrm rot="16200000" flipH="1">
              <a:off x="1558132" y="4482306"/>
              <a:ext cx="265112" cy="3175"/>
            </a:xfrm>
            <a:prstGeom prst="bentConnector3">
              <a:avLst>
                <a:gd name="adj1" fmla="val 49699"/>
              </a:avLst>
            </a:prstGeom>
            <a:noFill/>
            <a:ln w="9525">
              <a:solidFill>
                <a:schemeClr val="tx1"/>
              </a:solidFill>
              <a:miter lim="800000"/>
              <a:headEnd/>
              <a:tailEnd type="triangle" w="med" len="med"/>
            </a:ln>
          </p:spPr>
        </p:cxnSp>
        <p:grpSp>
          <p:nvGrpSpPr>
            <p:cNvPr id="47152" name="Group 68"/>
            <p:cNvGrpSpPr>
              <a:grpSpLocks/>
            </p:cNvGrpSpPr>
            <p:nvPr/>
          </p:nvGrpSpPr>
          <p:grpSpPr bwMode="auto">
            <a:xfrm>
              <a:off x="1087438" y="5692775"/>
              <a:ext cx="1392238" cy="765175"/>
              <a:chOff x="1989" y="2952"/>
              <a:chExt cx="877" cy="482"/>
            </a:xfrm>
          </p:grpSpPr>
          <p:sp>
            <p:nvSpPr>
              <p:cNvPr id="47166" name="Rectangle 69"/>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67" name="Text Box 70"/>
              <p:cNvSpPr txBox="1">
                <a:spLocks noChangeArrowheads="1"/>
              </p:cNvSpPr>
              <p:nvPr/>
            </p:nvSpPr>
            <p:spPr bwMode="auto">
              <a:xfrm>
                <a:off x="2050" y="3049"/>
                <a:ext cx="816"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Implement</a:t>
                </a:r>
              </a:p>
              <a:p>
                <a:pPr>
                  <a:lnSpc>
                    <a:spcPct val="90000"/>
                  </a:lnSpc>
                  <a:spcBef>
                    <a:spcPct val="50000"/>
                  </a:spcBef>
                </a:pPr>
                <a:r>
                  <a:rPr lang="en-GB" sz="100">
                    <a:solidFill>
                      <a:srgbClr val="000000"/>
                    </a:solidFill>
                    <a:latin typeface="Futura Bk" pitchFamily="34" charset="0"/>
                  </a:rPr>
                  <a:t>Workaround</a:t>
                </a:r>
                <a:endParaRPr lang="en-US" sz="100">
                  <a:solidFill>
                    <a:srgbClr val="000000"/>
                  </a:solidFill>
                  <a:latin typeface="Futura Bk" pitchFamily="34" charset="0"/>
                </a:endParaRPr>
              </a:p>
            </p:txBody>
          </p:sp>
        </p:grpSp>
        <p:cxnSp>
          <p:nvCxnSpPr>
            <p:cNvPr id="47153" name="AutoShape 71"/>
            <p:cNvCxnSpPr>
              <a:cxnSpLocks noChangeShapeType="1"/>
              <a:stCxn id="47168" idx="2"/>
              <a:endCxn id="47166" idx="0"/>
            </p:cNvCxnSpPr>
            <p:nvPr/>
          </p:nvCxnSpPr>
          <p:spPr bwMode="auto">
            <a:xfrm rot="5400000">
              <a:off x="1553369" y="5553869"/>
              <a:ext cx="276225" cy="1587"/>
            </a:xfrm>
            <a:prstGeom prst="bentConnector3">
              <a:avLst>
                <a:gd name="adj1" fmla="val 50000"/>
              </a:avLst>
            </a:prstGeom>
            <a:noFill/>
            <a:ln w="9525">
              <a:solidFill>
                <a:schemeClr val="tx1"/>
              </a:solidFill>
              <a:miter lim="800000"/>
              <a:headEnd/>
              <a:tailEnd type="triangle" w="med" len="med"/>
            </a:ln>
          </p:spPr>
        </p:cxnSp>
        <p:cxnSp>
          <p:nvCxnSpPr>
            <p:cNvPr id="47154" name="AutoShape 72"/>
            <p:cNvCxnSpPr>
              <a:cxnSpLocks noChangeShapeType="1"/>
              <a:stCxn id="47176" idx="1"/>
              <a:endCxn id="47174" idx="0"/>
            </p:cNvCxnSpPr>
            <p:nvPr/>
          </p:nvCxnSpPr>
          <p:spPr bwMode="auto">
            <a:xfrm rot="10800000">
              <a:off x="1690688" y="2408238"/>
              <a:ext cx="2093912" cy="1174750"/>
            </a:xfrm>
            <a:prstGeom prst="bentConnector4">
              <a:avLst>
                <a:gd name="adj1" fmla="val 10384"/>
                <a:gd name="adj2" fmla="val 119458"/>
              </a:avLst>
            </a:prstGeom>
            <a:noFill/>
            <a:ln w="9525">
              <a:solidFill>
                <a:schemeClr val="tx1"/>
              </a:solidFill>
              <a:miter lim="800000"/>
              <a:headEnd/>
              <a:tailEnd type="triangle" w="med" len="med"/>
            </a:ln>
          </p:spPr>
        </p:cxnSp>
        <p:cxnSp>
          <p:nvCxnSpPr>
            <p:cNvPr id="47155" name="AutoShape 73"/>
            <p:cNvCxnSpPr>
              <a:cxnSpLocks noChangeShapeType="1"/>
              <a:stCxn id="47184" idx="1"/>
              <a:endCxn id="47178" idx="0"/>
            </p:cNvCxnSpPr>
            <p:nvPr/>
          </p:nvCxnSpPr>
          <p:spPr bwMode="auto">
            <a:xfrm rot="10800000">
              <a:off x="4330700" y="2046288"/>
              <a:ext cx="1401763" cy="254000"/>
            </a:xfrm>
            <a:prstGeom prst="bentConnector4">
              <a:avLst>
                <a:gd name="adj1" fmla="val 30352"/>
                <a:gd name="adj2" fmla="val 190000"/>
              </a:avLst>
            </a:prstGeom>
            <a:noFill/>
            <a:ln w="9525">
              <a:solidFill>
                <a:schemeClr val="tx1"/>
              </a:solidFill>
              <a:miter lim="800000"/>
              <a:headEnd/>
              <a:tailEnd type="triangle" w="med" len="med"/>
            </a:ln>
          </p:spPr>
        </p:cxnSp>
        <p:sp>
          <p:nvSpPr>
            <p:cNvPr id="47156" name="Text Box 74"/>
            <p:cNvSpPr txBox="1">
              <a:spLocks noChangeArrowheads="1"/>
            </p:cNvSpPr>
            <p:nvPr/>
          </p:nvSpPr>
          <p:spPr bwMode="auto">
            <a:xfrm>
              <a:off x="2874962" y="4011619"/>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47157" name="Text Box 75"/>
            <p:cNvSpPr txBox="1">
              <a:spLocks noChangeArrowheads="1"/>
            </p:cNvSpPr>
            <p:nvPr/>
          </p:nvSpPr>
          <p:spPr bwMode="auto">
            <a:xfrm>
              <a:off x="1454154" y="3155961"/>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47158" name="Text Box 76"/>
            <p:cNvSpPr txBox="1">
              <a:spLocks noChangeArrowheads="1"/>
            </p:cNvSpPr>
            <p:nvPr/>
          </p:nvSpPr>
          <p:spPr bwMode="auto">
            <a:xfrm>
              <a:off x="1373184" y="4343408"/>
              <a:ext cx="998417"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N</a:t>
              </a:r>
              <a:endParaRPr lang="en-US" sz="100">
                <a:solidFill>
                  <a:srgbClr val="000000"/>
                </a:solidFill>
                <a:latin typeface="Futura Bk" pitchFamily="34" charset="0"/>
              </a:endParaRPr>
            </a:p>
          </p:txBody>
        </p:sp>
        <p:sp>
          <p:nvSpPr>
            <p:cNvPr id="47159" name="Text Box 77"/>
            <p:cNvSpPr txBox="1">
              <a:spLocks noChangeArrowheads="1"/>
            </p:cNvSpPr>
            <p:nvPr/>
          </p:nvSpPr>
          <p:spPr bwMode="auto">
            <a:xfrm>
              <a:off x="2162178" y="4006856"/>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sp>
          <p:nvSpPr>
            <p:cNvPr id="47160" name="Text Box 78"/>
            <p:cNvSpPr txBox="1">
              <a:spLocks noChangeArrowheads="1"/>
            </p:cNvSpPr>
            <p:nvPr/>
          </p:nvSpPr>
          <p:spPr bwMode="auto">
            <a:xfrm>
              <a:off x="1382712" y="5360993"/>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nvGrpSpPr>
            <p:cNvPr id="47161" name="Group 79"/>
            <p:cNvGrpSpPr>
              <a:grpSpLocks/>
            </p:cNvGrpSpPr>
            <p:nvPr/>
          </p:nvGrpSpPr>
          <p:grpSpPr bwMode="auto">
            <a:xfrm>
              <a:off x="3724275" y="4281488"/>
              <a:ext cx="1404938" cy="765175"/>
              <a:chOff x="1989" y="2952"/>
              <a:chExt cx="885" cy="482"/>
            </a:xfrm>
          </p:grpSpPr>
          <p:sp>
            <p:nvSpPr>
              <p:cNvPr id="47164" name="Rectangle 80"/>
              <p:cNvSpPr>
                <a:spLocks noChangeArrowheads="1"/>
              </p:cNvSpPr>
              <p:nvPr/>
            </p:nvSpPr>
            <p:spPr bwMode="auto">
              <a:xfrm>
                <a:off x="1989" y="2952"/>
                <a:ext cx="760" cy="482"/>
              </a:xfrm>
              <a:prstGeom prst="rect">
                <a:avLst/>
              </a:prstGeom>
              <a:solidFill>
                <a:srgbClr val="E8EEF7"/>
              </a:solidFill>
              <a:ln w="9525" algn="ctr">
                <a:solidFill>
                  <a:schemeClr val="tx1"/>
                </a:solidFill>
                <a:miter lim="800000"/>
                <a:headEnd/>
                <a:tailEnd/>
              </a:ln>
            </p:spPr>
            <p:txBody>
              <a:bodyPr wrap="none" anchor="ctr"/>
              <a:lstStyle/>
              <a:p>
                <a:pPr>
                  <a:lnSpc>
                    <a:spcPct val="90000"/>
                  </a:lnSpc>
                  <a:spcBef>
                    <a:spcPct val="50000"/>
                  </a:spcBef>
                </a:pPr>
                <a:endParaRPr lang="en-GB" sz="100">
                  <a:solidFill>
                    <a:srgbClr val="000000"/>
                  </a:solidFill>
                  <a:latin typeface="Futura Bk" pitchFamily="34" charset="0"/>
                </a:endParaRPr>
              </a:p>
            </p:txBody>
          </p:sp>
          <p:sp>
            <p:nvSpPr>
              <p:cNvPr id="47165" name="Text Box 81"/>
              <p:cNvSpPr txBox="1">
                <a:spLocks noChangeArrowheads="1"/>
              </p:cNvSpPr>
              <p:nvPr/>
            </p:nvSpPr>
            <p:spPr bwMode="auto">
              <a:xfrm>
                <a:off x="2105" y="3049"/>
                <a:ext cx="769" cy="319"/>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Deploy</a:t>
                </a:r>
              </a:p>
              <a:p>
                <a:pPr>
                  <a:lnSpc>
                    <a:spcPct val="90000"/>
                  </a:lnSpc>
                  <a:spcBef>
                    <a:spcPct val="50000"/>
                  </a:spcBef>
                </a:pPr>
                <a:r>
                  <a:rPr lang="en-GB" sz="100">
                    <a:solidFill>
                      <a:srgbClr val="000000"/>
                    </a:solidFill>
                    <a:latin typeface="Futura Bk" pitchFamily="34" charset="0"/>
                  </a:rPr>
                  <a:t>Mitigation</a:t>
                </a:r>
                <a:endParaRPr lang="en-US" sz="100">
                  <a:solidFill>
                    <a:srgbClr val="000000"/>
                  </a:solidFill>
                  <a:latin typeface="Futura Bk" pitchFamily="34" charset="0"/>
                </a:endParaRPr>
              </a:p>
            </p:txBody>
          </p:sp>
        </p:grpSp>
        <p:cxnSp>
          <p:nvCxnSpPr>
            <p:cNvPr id="47162" name="AutoShape 82"/>
            <p:cNvCxnSpPr>
              <a:cxnSpLocks noChangeShapeType="1"/>
              <a:stCxn id="47176" idx="2"/>
              <a:endCxn id="47164" idx="0"/>
            </p:cNvCxnSpPr>
            <p:nvPr/>
          </p:nvCxnSpPr>
          <p:spPr bwMode="auto">
            <a:xfrm rot="5400000">
              <a:off x="4181475" y="4129088"/>
              <a:ext cx="298450" cy="6350"/>
            </a:xfrm>
            <a:prstGeom prst="bentConnector3">
              <a:avLst>
                <a:gd name="adj1" fmla="val 50000"/>
              </a:avLst>
            </a:prstGeom>
            <a:noFill/>
            <a:ln w="9525">
              <a:solidFill>
                <a:schemeClr val="tx1"/>
              </a:solidFill>
              <a:miter lim="800000"/>
              <a:headEnd/>
              <a:tailEnd type="triangle" w="med" len="med"/>
            </a:ln>
          </p:spPr>
        </p:cxnSp>
        <p:sp>
          <p:nvSpPr>
            <p:cNvPr id="47163" name="Text Box 83"/>
            <p:cNvSpPr txBox="1">
              <a:spLocks noChangeArrowheads="1"/>
            </p:cNvSpPr>
            <p:nvPr/>
          </p:nvSpPr>
          <p:spPr bwMode="auto">
            <a:xfrm>
              <a:off x="4321176" y="3967166"/>
              <a:ext cx="990179" cy="417120"/>
            </a:xfrm>
            <a:prstGeom prst="rect">
              <a:avLst/>
            </a:prstGeom>
            <a:noFill/>
            <a:ln w="9525" algn="ctr">
              <a:noFill/>
              <a:miter lim="800000"/>
              <a:headEnd/>
              <a:tailEnd/>
            </a:ln>
          </p:spPr>
          <p:txBody>
            <a:bodyPr wrap="none">
              <a:spAutoFit/>
            </a:bodyPr>
            <a:lstStyle/>
            <a:p>
              <a:pPr>
                <a:lnSpc>
                  <a:spcPct val="90000"/>
                </a:lnSpc>
                <a:spcBef>
                  <a:spcPct val="50000"/>
                </a:spcBef>
              </a:pPr>
              <a:r>
                <a:rPr lang="en-GB" sz="100">
                  <a:solidFill>
                    <a:srgbClr val="000000"/>
                  </a:solidFill>
                  <a:latin typeface="Futura Bk" pitchFamily="34" charset="0"/>
                </a:rPr>
                <a:t>Y</a:t>
              </a:r>
              <a:endParaRPr lang="en-US" sz="100">
                <a:solidFill>
                  <a:srgbClr val="000000"/>
                </a:solidFill>
                <a:latin typeface="Futura Bk" pitchFamily="34" charset="0"/>
              </a:endParaRPr>
            </a:p>
          </p:txBody>
        </p:sp>
      </p:grpSp>
      <p:pic>
        <p:nvPicPr>
          <p:cNvPr id="47110" name="Picture 50" descr="shape"/>
          <p:cNvPicPr>
            <a:picLocks noChangeAspect="1" noChangeArrowheads="1"/>
          </p:cNvPicPr>
          <p:nvPr/>
        </p:nvPicPr>
        <p:blipFill>
          <a:blip r:embed="rId2"/>
          <a:srcRect/>
          <a:stretch>
            <a:fillRect/>
          </a:stretch>
        </p:blipFill>
        <p:spPr bwMode="auto">
          <a:xfrm>
            <a:off x="627063" y="2292350"/>
            <a:ext cx="1066800" cy="508000"/>
          </a:xfrm>
          <a:prstGeom prst="rect">
            <a:avLst/>
          </a:prstGeom>
          <a:noFill/>
          <a:ln w="9525">
            <a:noFill/>
            <a:miter lim="800000"/>
            <a:headEnd/>
            <a:tailEnd/>
          </a:ln>
        </p:spPr>
      </p:pic>
      <p:pic>
        <p:nvPicPr>
          <p:cNvPr id="47111" name="Content Placeholder 6" descr="Confidentiality shock.jpg"/>
          <p:cNvPicPr>
            <a:picLocks noChangeAspect="1"/>
          </p:cNvPicPr>
          <p:nvPr/>
        </p:nvPicPr>
        <p:blipFill>
          <a:blip r:embed="rId3"/>
          <a:srcRect/>
          <a:stretch>
            <a:fillRect/>
          </a:stretch>
        </p:blipFill>
        <p:spPr bwMode="auto">
          <a:xfrm>
            <a:off x="112713" y="1622425"/>
            <a:ext cx="1209675" cy="617538"/>
          </a:xfrm>
          <a:prstGeom prst="rect">
            <a:avLst/>
          </a:prstGeom>
          <a:noFill/>
          <a:ln w="9525">
            <a:noFill/>
            <a:miter lim="800000"/>
            <a:headEnd/>
            <a:tailEnd/>
          </a:ln>
        </p:spPr>
      </p:pic>
      <p:sp>
        <p:nvSpPr>
          <p:cNvPr id="47112" name="Rectangle 201"/>
          <p:cNvSpPr>
            <a:spLocks noChangeArrowheads="1"/>
          </p:cNvSpPr>
          <p:nvPr/>
        </p:nvSpPr>
        <p:spPr bwMode="auto">
          <a:xfrm>
            <a:off x="5253038" y="3730625"/>
            <a:ext cx="2417762" cy="741363"/>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Trusted Infrastructure</a:t>
            </a:r>
          </a:p>
        </p:txBody>
      </p:sp>
      <p:sp>
        <p:nvSpPr>
          <p:cNvPr id="47113" name="Rectangle 202"/>
          <p:cNvSpPr>
            <a:spLocks noChangeArrowheads="1"/>
          </p:cNvSpPr>
          <p:nvPr/>
        </p:nvSpPr>
        <p:spPr bwMode="auto">
          <a:xfrm>
            <a:off x="4651375" y="1057275"/>
            <a:ext cx="3221038" cy="1066800"/>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Policy, process, people, technology</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&amp; operations</a:t>
            </a:r>
          </a:p>
        </p:txBody>
      </p:sp>
      <p:sp>
        <p:nvSpPr>
          <p:cNvPr id="47114" name="Rectangle 203"/>
          <p:cNvSpPr>
            <a:spLocks noChangeArrowheads="1"/>
          </p:cNvSpPr>
          <p:nvPr/>
        </p:nvSpPr>
        <p:spPr bwMode="auto">
          <a:xfrm>
            <a:off x="796925" y="3798888"/>
            <a:ext cx="2443163" cy="585787"/>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Assurance &amp;</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Situational Awareness</a:t>
            </a:r>
          </a:p>
        </p:txBody>
      </p:sp>
      <p:sp>
        <p:nvSpPr>
          <p:cNvPr id="47115" name="Text Box 18"/>
          <p:cNvSpPr txBox="1">
            <a:spLocks noChangeArrowheads="1"/>
          </p:cNvSpPr>
          <p:nvPr/>
        </p:nvSpPr>
        <p:spPr bwMode="auto">
          <a:xfrm>
            <a:off x="3360738" y="2373313"/>
            <a:ext cx="1417637" cy="590550"/>
          </a:xfrm>
          <a:prstGeom prst="rect">
            <a:avLst/>
          </a:prstGeom>
          <a:noFill/>
          <a:ln w="19050" algn="ctr">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rPr>
              <a:t>Security</a:t>
            </a:r>
            <a:br>
              <a:rPr lang="en-GB">
                <a:solidFill>
                  <a:srgbClr val="000000"/>
                </a:solidFill>
                <a:latin typeface="Futura Bk" pitchFamily="34" charset="0"/>
              </a:rPr>
            </a:br>
            <a:r>
              <a:rPr lang="en-GB">
                <a:solidFill>
                  <a:srgbClr val="000000"/>
                </a:solidFill>
                <a:latin typeface="Futura Bk" pitchFamily="34" charset="0"/>
              </a:rPr>
              <a:t>Analytics</a:t>
            </a:r>
          </a:p>
        </p:txBody>
      </p:sp>
      <p:sp>
        <p:nvSpPr>
          <p:cNvPr id="47116" name="Rectangle 203"/>
          <p:cNvSpPr>
            <a:spLocks noChangeArrowheads="1"/>
          </p:cNvSpPr>
          <p:nvPr/>
        </p:nvSpPr>
        <p:spPr bwMode="auto">
          <a:xfrm>
            <a:off x="0" y="962025"/>
            <a:ext cx="1684338" cy="822325"/>
          </a:xfrm>
          <a:prstGeom prst="rect">
            <a:avLst/>
          </a:prstGeom>
          <a:noFill/>
          <a:ln w="9525">
            <a:noFill/>
            <a:miter lim="800000"/>
            <a:headEnd/>
            <a:tailEnd/>
          </a:ln>
        </p:spPr>
        <p:txBody>
          <a:bodyPr>
            <a:spAutoFit/>
          </a:bodyPr>
          <a:lstStyle/>
          <a:p>
            <a:pPr algn="ctr">
              <a:lnSpc>
                <a:spcPct val="90000"/>
              </a:lnSpc>
              <a:spcBef>
                <a:spcPct val="50000"/>
              </a:spcBef>
            </a:pPr>
            <a:r>
              <a:rPr lang="en-GB">
                <a:solidFill>
                  <a:srgbClr val="000000"/>
                </a:solidFill>
                <a:latin typeface="Futura Bk" pitchFamily="34" charset="0"/>
                <a:ea typeface="ＭＳ Ｐゴシック"/>
                <a:cs typeface="ＭＳ Ｐゴシック"/>
              </a:rPr>
              <a:t>Economics/</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Threats/</a:t>
            </a:r>
            <a:br>
              <a:rPr lang="en-GB">
                <a:solidFill>
                  <a:srgbClr val="000000"/>
                </a:solidFill>
                <a:latin typeface="Futura Bk" pitchFamily="34" charset="0"/>
                <a:ea typeface="ＭＳ Ｐゴシック"/>
                <a:cs typeface="ＭＳ Ｐゴシック"/>
              </a:rPr>
            </a:br>
            <a:r>
              <a:rPr lang="en-GB">
                <a:solidFill>
                  <a:srgbClr val="000000"/>
                </a:solidFill>
                <a:latin typeface="Futura Bk" pitchFamily="34" charset="0"/>
                <a:ea typeface="ＭＳ Ｐゴシック"/>
                <a:cs typeface="ＭＳ Ｐゴシック"/>
              </a:rPr>
              <a:t>Investments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8"/>
          <p:cNvSpPr>
            <a:spLocks noGrp="1"/>
          </p:cNvSpPr>
          <p:nvPr>
            <p:ph type="title" idx="4294967295"/>
          </p:nvPr>
        </p:nvSpPr>
        <p:spPr bwMode="auto">
          <a:xfrm>
            <a:off x="234950" y="292100"/>
            <a:ext cx="8375650" cy="504825"/>
          </a:xfrm>
          <a:noFill/>
        </p:spPr>
        <p:txBody>
          <a:bodyPr wrap="square" numCol="1" compatLnSpc="1">
            <a:prstTxWarp prst="textNoShape">
              <a:avLst/>
            </a:prstTxWarp>
          </a:bodyPr>
          <a:lstStyle/>
          <a:p>
            <a:pPr eaLnBrk="1" hangingPunct="1"/>
            <a:r>
              <a:rPr lang="en-GB" cap="none" smtClean="0"/>
              <a:t>Stewardship in the Cloud Ecosystem</a:t>
            </a:r>
            <a:br>
              <a:rPr lang="en-GB" cap="none" smtClean="0"/>
            </a:br>
            <a:r>
              <a:rPr lang="en-GB" cap="none" smtClean="0"/>
              <a:t>Implications</a:t>
            </a:r>
            <a:endParaRPr cap="none" smtClean="0"/>
          </a:p>
        </p:txBody>
      </p:sp>
      <p:grpSp>
        <p:nvGrpSpPr>
          <p:cNvPr id="2" name="Group 190"/>
          <p:cNvGrpSpPr>
            <a:grpSpLocks/>
          </p:cNvGrpSpPr>
          <p:nvPr/>
        </p:nvGrpSpPr>
        <p:grpSpPr bwMode="auto">
          <a:xfrm>
            <a:off x="357158" y="2000240"/>
            <a:ext cx="2643206" cy="2286016"/>
            <a:chOff x="2898385" y="2028864"/>
            <a:chExt cx="3293013" cy="3293015"/>
          </a:xfrm>
          <a:noFill/>
        </p:grpSpPr>
        <p:sp>
          <p:nvSpPr>
            <p:cNvPr id="21" name="Oval 191"/>
            <p:cNvSpPr>
              <a:spLocks noChangeArrowheads="1"/>
            </p:cNvSpPr>
            <p:nvPr/>
          </p:nvSpPr>
          <p:spPr bwMode="auto">
            <a:xfrm>
              <a:off x="2901368" y="2030452"/>
              <a:ext cx="3270831" cy="3270786"/>
            </a:xfrm>
            <a:prstGeom prst="ellipse">
              <a:avLst/>
            </a:prstGeom>
            <a:grpFill/>
            <a:ln w="254000" algn="ctr">
              <a:solidFill>
                <a:schemeClr val="accent1"/>
              </a:solidFill>
              <a:round/>
              <a:headEnd/>
              <a:tailEnd/>
            </a:ln>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100">
                <a:solidFill>
                  <a:srgbClr val="000000"/>
                </a:solidFill>
                <a:latin typeface="+mn-lt"/>
              </a:endParaRPr>
            </a:p>
          </p:txBody>
        </p:sp>
        <p:sp>
          <p:nvSpPr>
            <p:cNvPr id="22" name="TextBox 21"/>
            <p:cNvSpPr txBox="1"/>
            <p:nvPr/>
          </p:nvSpPr>
          <p:spPr>
            <a:xfrm>
              <a:off x="2898385" y="2028864"/>
              <a:ext cx="3293013" cy="3293015"/>
            </a:xfrm>
            <a:prstGeom prst="rect">
              <a:avLst/>
            </a:prstGeom>
            <a:grpFill/>
            <a:ln>
              <a:noFill/>
            </a:ln>
          </p:spPr>
          <p:txBody>
            <a:bodyPr spcFirstLastPara="1" wrap="none">
              <a:prstTxWarp prst="textCircle">
                <a:avLst>
                  <a:gd name="adj" fmla="val 10800003"/>
                </a:avLst>
              </a:prstTxWarp>
              <a:spAutoFit/>
              <a:scene3d>
                <a:camera prst="orthographicFront">
                  <a:rot lat="0" lon="0" rev="0"/>
                </a:camera>
                <a:lightRig rig="threePt" dir="t"/>
              </a:scene3d>
            </a:bodyPr>
            <a:lstStyle/>
            <a:p>
              <a:pPr fontAlgn="auto">
                <a:lnSpc>
                  <a:spcPct val="90000"/>
                </a:lnSpc>
                <a:spcBef>
                  <a:spcPct val="50000"/>
                </a:spcBef>
                <a:spcAft>
                  <a:spcPts val="0"/>
                </a:spcAft>
                <a:defRPr/>
              </a:pPr>
              <a:r>
                <a:rPr lang="en-GB" sz="1100" dirty="0">
                  <a:solidFill>
                    <a:srgbClr val="000000"/>
                  </a:solidFill>
                  <a:latin typeface="+mn-lt"/>
                </a:rPr>
                <a:t>Governance and Risk -&gt; Develop Policy - &gt; Technology and Operations -&gt; Infrastructure -&gt; Risk, Assurance and Compliance  -&gt;</a:t>
              </a:r>
            </a:p>
          </p:txBody>
        </p:sp>
      </p:grpSp>
      <p:grpSp>
        <p:nvGrpSpPr>
          <p:cNvPr id="3" name="Group 190"/>
          <p:cNvGrpSpPr>
            <a:grpSpLocks/>
          </p:cNvGrpSpPr>
          <p:nvPr/>
        </p:nvGrpSpPr>
        <p:grpSpPr bwMode="auto">
          <a:xfrm>
            <a:off x="3286116" y="2071678"/>
            <a:ext cx="2643206" cy="2286016"/>
            <a:chOff x="2898385" y="2028864"/>
            <a:chExt cx="3293013" cy="3293015"/>
          </a:xfrm>
          <a:noFill/>
        </p:grpSpPr>
        <p:sp>
          <p:nvSpPr>
            <p:cNvPr id="24" name="Oval 191"/>
            <p:cNvSpPr>
              <a:spLocks noChangeArrowheads="1"/>
            </p:cNvSpPr>
            <p:nvPr/>
          </p:nvSpPr>
          <p:spPr bwMode="auto">
            <a:xfrm>
              <a:off x="2901368" y="2030452"/>
              <a:ext cx="3270831" cy="3270786"/>
            </a:xfrm>
            <a:prstGeom prst="ellipse">
              <a:avLst/>
            </a:prstGeom>
            <a:grpFill/>
            <a:ln w="254000" algn="ctr">
              <a:solidFill>
                <a:schemeClr val="accent1"/>
              </a:solidFill>
              <a:round/>
              <a:headEnd/>
              <a:tailEnd/>
            </a:ln>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100">
                <a:solidFill>
                  <a:srgbClr val="000000"/>
                </a:solidFill>
                <a:latin typeface="+mn-lt"/>
              </a:endParaRPr>
            </a:p>
          </p:txBody>
        </p:sp>
        <p:sp>
          <p:nvSpPr>
            <p:cNvPr id="25" name="TextBox 24"/>
            <p:cNvSpPr txBox="1"/>
            <p:nvPr/>
          </p:nvSpPr>
          <p:spPr>
            <a:xfrm>
              <a:off x="2898385" y="2028864"/>
              <a:ext cx="3293013" cy="3293015"/>
            </a:xfrm>
            <a:prstGeom prst="rect">
              <a:avLst/>
            </a:prstGeom>
            <a:grpFill/>
            <a:ln>
              <a:noFill/>
            </a:ln>
          </p:spPr>
          <p:txBody>
            <a:bodyPr spcFirstLastPara="1" wrap="none">
              <a:prstTxWarp prst="textCircle">
                <a:avLst>
                  <a:gd name="adj" fmla="val 10800003"/>
                </a:avLst>
              </a:prstTxWarp>
              <a:spAutoFit/>
              <a:scene3d>
                <a:camera prst="orthographicFront">
                  <a:rot lat="0" lon="0" rev="0"/>
                </a:camera>
                <a:lightRig rig="threePt" dir="t"/>
              </a:scene3d>
            </a:bodyPr>
            <a:lstStyle/>
            <a:p>
              <a:pPr fontAlgn="auto">
                <a:lnSpc>
                  <a:spcPct val="90000"/>
                </a:lnSpc>
                <a:spcBef>
                  <a:spcPct val="50000"/>
                </a:spcBef>
                <a:spcAft>
                  <a:spcPts val="0"/>
                </a:spcAft>
                <a:defRPr/>
              </a:pPr>
              <a:r>
                <a:rPr lang="en-GB" sz="1100" dirty="0">
                  <a:solidFill>
                    <a:srgbClr val="000000"/>
                  </a:solidFill>
                  <a:latin typeface="+mn-lt"/>
                </a:rPr>
                <a:t>Governance and Risk -&gt; Develop Policy - &gt; Technology and Operations -&gt; Infrastructure -&gt; Risk, Assurance and Compliance  -&gt;</a:t>
              </a:r>
            </a:p>
          </p:txBody>
        </p:sp>
      </p:grpSp>
      <p:grpSp>
        <p:nvGrpSpPr>
          <p:cNvPr id="4" name="Group 190"/>
          <p:cNvGrpSpPr>
            <a:grpSpLocks/>
          </p:cNvGrpSpPr>
          <p:nvPr/>
        </p:nvGrpSpPr>
        <p:grpSpPr bwMode="auto">
          <a:xfrm>
            <a:off x="6215074" y="2143116"/>
            <a:ext cx="2643206" cy="2286016"/>
            <a:chOff x="2898385" y="2028864"/>
            <a:chExt cx="3293013" cy="3293015"/>
          </a:xfrm>
          <a:noFill/>
        </p:grpSpPr>
        <p:sp>
          <p:nvSpPr>
            <p:cNvPr id="27" name="Oval 191"/>
            <p:cNvSpPr>
              <a:spLocks noChangeArrowheads="1"/>
            </p:cNvSpPr>
            <p:nvPr/>
          </p:nvSpPr>
          <p:spPr bwMode="auto">
            <a:xfrm>
              <a:off x="2901368" y="2030452"/>
              <a:ext cx="3270831" cy="3270786"/>
            </a:xfrm>
            <a:prstGeom prst="ellipse">
              <a:avLst/>
            </a:prstGeom>
            <a:grpFill/>
            <a:ln w="254000" algn="ctr">
              <a:solidFill>
                <a:schemeClr val="accent1"/>
              </a:solidFill>
              <a:round/>
              <a:headEnd/>
              <a:tailEnd/>
            </a:ln>
          </p:spPr>
          <p:txBody>
            <a:bodyPr wrap="none" lIns="90000" tIns="45000" rIns="90000" bIns="45000" anchor="ctr"/>
            <a:lstStyle/>
            <a:p>
              <a:pPr defTabSz="457200" fontAlgn="auto">
                <a:lnSpc>
                  <a:spcPct val="90000"/>
                </a:lnSpc>
                <a:spcBef>
                  <a:spcPct val="5000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100">
                <a:solidFill>
                  <a:srgbClr val="000000"/>
                </a:solidFill>
                <a:latin typeface="+mn-lt"/>
              </a:endParaRPr>
            </a:p>
          </p:txBody>
        </p:sp>
        <p:sp>
          <p:nvSpPr>
            <p:cNvPr id="28" name="TextBox 27"/>
            <p:cNvSpPr txBox="1"/>
            <p:nvPr/>
          </p:nvSpPr>
          <p:spPr>
            <a:xfrm>
              <a:off x="2898385" y="2028864"/>
              <a:ext cx="3293013" cy="3293015"/>
            </a:xfrm>
            <a:prstGeom prst="rect">
              <a:avLst/>
            </a:prstGeom>
            <a:grpFill/>
            <a:ln>
              <a:noFill/>
            </a:ln>
          </p:spPr>
          <p:txBody>
            <a:bodyPr spcFirstLastPara="1" wrap="none">
              <a:prstTxWarp prst="textCircle">
                <a:avLst>
                  <a:gd name="adj" fmla="val 10800003"/>
                </a:avLst>
              </a:prstTxWarp>
              <a:spAutoFit/>
              <a:scene3d>
                <a:camera prst="orthographicFront">
                  <a:rot lat="0" lon="0" rev="0"/>
                </a:camera>
                <a:lightRig rig="threePt" dir="t"/>
              </a:scene3d>
            </a:bodyPr>
            <a:lstStyle/>
            <a:p>
              <a:pPr fontAlgn="auto">
                <a:lnSpc>
                  <a:spcPct val="90000"/>
                </a:lnSpc>
                <a:spcBef>
                  <a:spcPct val="50000"/>
                </a:spcBef>
                <a:spcAft>
                  <a:spcPts val="0"/>
                </a:spcAft>
                <a:defRPr/>
              </a:pPr>
              <a:r>
                <a:rPr lang="en-GB" sz="1100" dirty="0">
                  <a:solidFill>
                    <a:srgbClr val="000000"/>
                  </a:solidFill>
                  <a:latin typeface="+mn-lt"/>
                </a:rPr>
                <a:t>Governance and Risk -&gt; Develop Policy - &gt; Technology and Operations -&gt; Infrastructure -&gt; Risk, Assurance and Compliance  -&gt;</a:t>
              </a:r>
            </a:p>
          </p:txBody>
        </p:sp>
      </p:grpSp>
      <p:sp>
        <p:nvSpPr>
          <p:cNvPr id="48133" name="TextBox 28"/>
          <p:cNvSpPr txBox="1">
            <a:spLocks noChangeArrowheads="1"/>
          </p:cNvSpPr>
          <p:nvPr/>
        </p:nvSpPr>
        <p:spPr bwMode="auto">
          <a:xfrm>
            <a:off x="928688" y="2786063"/>
            <a:ext cx="1571625" cy="584200"/>
          </a:xfrm>
          <a:prstGeom prst="rect">
            <a:avLst/>
          </a:prstGeom>
          <a:noFill/>
          <a:ln w="9525">
            <a:noFill/>
            <a:miter lim="800000"/>
            <a:headEnd/>
            <a:tailEnd/>
          </a:ln>
        </p:spPr>
        <p:txBody>
          <a:bodyPr>
            <a:spAutoFit/>
          </a:bodyPr>
          <a:lstStyle/>
          <a:p>
            <a:pPr algn="ctr"/>
            <a:r>
              <a:rPr lang="en-GB" sz="1600" b="1">
                <a:latin typeface="Futura Bk" pitchFamily="34" charset="0"/>
              </a:rPr>
              <a:t>Service</a:t>
            </a:r>
            <a:br>
              <a:rPr lang="en-GB" sz="1600" b="1">
                <a:latin typeface="Futura Bk" pitchFamily="34" charset="0"/>
              </a:rPr>
            </a:br>
            <a:r>
              <a:rPr lang="en-GB" sz="1600" b="1">
                <a:latin typeface="Futura Bk" pitchFamily="34" charset="0"/>
              </a:rPr>
              <a:t>Consumer</a:t>
            </a:r>
            <a:endParaRPr lang="en-US" sz="1600" b="1">
              <a:latin typeface="Futura Bk" pitchFamily="34" charset="0"/>
            </a:endParaRPr>
          </a:p>
        </p:txBody>
      </p:sp>
      <p:sp>
        <p:nvSpPr>
          <p:cNvPr id="48134" name="Rectangle 29"/>
          <p:cNvSpPr>
            <a:spLocks noChangeArrowheads="1"/>
          </p:cNvSpPr>
          <p:nvPr/>
        </p:nvSpPr>
        <p:spPr bwMode="auto">
          <a:xfrm>
            <a:off x="3714750" y="2857500"/>
            <a:ext cx="1785938" cy="584200"/>
          </a:xfrm>
          <a:prstGeom prst="rect">
            <a:avLst/>
          </a:prstGeom>
          <a:noFill/>
          <a:ln w="9525">
            <a:noFill/>
            <a:miter lim="800000"/>
            <a:headEnd/>
            <a:tailEnd/>
          </a:ln>
        </p:spPr>
        <p:txBody>
          <a:bodyPr>
            <a:spAutoFit/>
          </a:bodyPr>
          <a:lstStyle/>
          <a:p>
            <a:pPr algn="ctr"/>
            <a:r>
              <a:rPr lang="en-GB" sz="1600" b="1">
                <a:latin typeface="Futura Bk" pitchFamily="34" charset="0"/>
              </a:rPr>
              <a:t>SaaS</a:t>
            </a:r>
            <a:br>
              <a:rPr lang="en-GB" sz="1600" b="1">
                <a:latin typeface="Futura Bk" pitchFamily="34" charset="0"/>
              </a:rPr>
            </a:br>
            <a:r>
              <a:rPr lang="en-GB" sz="1600" b="1">
                <a:latin typeface="Futura Bk" pitchFamily="34" charset="0"/>
              </a:rPr>
              <a:t>Provider</a:t>
            </a:r>
            <a:endParaRPr lang="en-US" sz="1600" b="1">
              <a:latin typeface="Futura Bk" pitchFamily="34" charset="0"/>
            </a:endParaRPr>
          </a:p>
        </p:txBody>
      </p:sp>
      <p:sp>
        <p:nvSpPr>
          <p:cNvPr id="48135" name="Rectangle 30"/>
          <p:cNvSpPr>
            <a:spLocks noChangeArrowheads="1"/>
          </p:cNvSpPr>
          <p:nvPr/>
        </p:nvSpPr>
        <p:spPr bwMode="auto">
          <a:xfrm>
            <a:off x="6858000" y="2928938"/>
            <a:ext cx="1285875" cy="584200"/>
          </a:xfrm>
          <a:prstGeom prst="rect">
            <a:avLst/>
          </a:prstGeom>
          <a:noFill/>
          <a:ln w="9525">
            <a:noFill/>
            <a:miter lim="800000"/>
            <a:headEnd/>
            <a:tailEnd/>
          </a:ln>
        </p:spPr>
        <p:txBody>
          <a:bodyPr>
            <a:spAutoFit/>
          </a:bodyPr>
          <a:lstStyle/>
          <a:p>
            <a:pPr algn="ctr"/>
            <a:r>
              <a:rPr lang="en-GB" sz="1600" b="1">
                <a:latin typeface="Futura Bk" pitchFamily="34" charset="0"/>
              </a:rPr>
              <a:t>IaaS</a:t>
            </a:r>
            <a:br>
              <a:rPr lang="en-GB" sz="1600" b="1">
                <a:latin typeface="Futura Bk" pitchFamily="34" charset="0"/>
              </a:rPr>
            </a:br>
            <a:r>
              <a:rPr lang="en-GB" sz="1600" b="1">
                <a:latin typeface="Futura Bk" pitchFamily="34" charset="0"/>
              </a:rPr>
              <a:t>Provider</a:t>
            </a:r>
            <a:endParaRPr lang="en-US" sz="1600" b="1">
              <a:latin typeface="Futura Bk" pitchFamily="34" charset="0"/>
            </a:endParaRPr>
          </a:p>
        </p:txBody>
      </p:sp>
      <p:sp>
        <p:nvSpPr>
          <p:cNvPr id="32" name="Block Arc 31"/>
          <p:cNvSpPr/>
          <p:nvPr/>
        </p:nvSpPr>
        <p:spPr>
          <a:xfrm rot="18825501">
            <a:off x="-130968" y="1848644"/>
            <a:ext cx="3001962" cy="2444750"/>
          </a:xfrm>
          <a:prstGeom prst="blockArc">
            <a:avLst>
              <a:gd name="adj1" fmla="val 13063488"/>
              <a:gd name="adj2" fmla="val 21185881"/>
              <a:gd name="adj3" fmla="val 22166"/>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3" name="Block Arc 32"/>
          <p:cNvSpPr/>
          <p:nvPr/>
        </p:nvSpPr>
        <p:spPr>
          <a:xfrm rot="1640674">
            <a:off x="3179763" y="1838325"/>
            <a:ext cx="3001962" cy="2444750"/>
          </a:xfrm>
          <a:prstGeom prst="blockArc">
            <a:avLst>
              <a:gd name="adj1" fmla="val 15863544"/>
              <a:gd name="adj2" fmla="val 21430940"/>
              <a:gd name="adj3" fmla="val 22710"/>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4" name="Block Arc 33"/>
          <p:cNvSpPr/>
          <p:nvPr/>
        </p:nvSpPr>
        <p:spPr>
          <a:xfrm rot="11025158">
            <a:off x="3148013" y="2238375"/>
            <a:ext cx="3001962" cy="2444750"/>
          </a:xfrm>
          <a:prstGeom prst="blockArc">
            <a:avLst>
              <a:gd name="adj1" fmla="val 14350685"/>
              <a:gd name="adj2" fmla="val 21044499"/>
              <a:gd name="adj3" fmla="val 22565"/>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Block Arc 34"/>
          <p:cNvSpPr/>
          <p:nvPr/>
        </p:nvSpPr>
        <p:spPr>
          <a:xfrm rot="8167324">
            <a:off x="6357938" y="2055813"/>
            <a:ext cx="3001962" cy="2444750"/>
          </a:xfrm>
          <a:prstGeom prst="blockArc">
            <a:avLst>
              <a:gd name="adj1" fmla="val 15207958"/>
              <a:gd name="adj2" fmla="val 17887628"/>
              <a:gd name="adj3" fmla="val 19989"/>
            </a:avLst>
          </a:prstGeom>
          <a:solidFill>
            <a:srgbClr val="FFC0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86759" name="Text Box 39"/>
          <p:cNvSpPr txBox="1">
            <a:spLocks noChangeArrowheads="1"/>
          </p:cNvSpPr>
          <p:nvPr/>
        </p:nvSpPr>
        <p:spPr bwMode="auto">
          <a:xfrm>
            <a:off x="973138" y="4868863"/>
            <a:ext cx="6170612"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GB" sz="1200">
                <a:ea typeface="ＭＳ Ｐゴシック"/>
                <a:cs typeface="ＭＳ Ｐゴシック"/>
              </a:rPr>
              <a:t>Source: HP Labs, Systems Security Lab (SSL), Bristol, UK – Simon Shiu, Adrian Baldwin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P Theme">
  <a:themeElements>
    <a:clrScheme name="Custom 8">
      <a:dk1>
        <a:srgbClr val="000000"/>
      </a:dk1>
      <a:lt1>
        <a:sysClr val="window" lastClr="FFFFFF"/>
      </a:lt1>
      <a:dk2>
        <a:srgbClr val="898B8F"/>
      </a:dk2>
      <a:lt2>
        <a:srgbClr val="3D393B"/>
      </a:lt2>
      <a:accent1>
        <a:srgbClr val="0098F6"/>
      </a:accent1>
      <a:accent2>
        <a:srgbClr val="298527"/>
      </a:accent2>
      <a:accent3>
        <a:srgbClr val="64B900"/>
      </a:accent3>
      <a:accent4>
        <a:srgbClr val="CC0066"/>
      </a:accent4>
      <a:accent5>
        <a:srgbClr val="F44AB7"/>
      </a:accent5>
      <a:accent6>
        <a:srgbClr val="EB5F01"/>
      </a:accent6>
      <a:hlink>
        <a:srgbClr val="0098F6"/>
      </a:hlink>
      <a:folHlink>
        <a:srgbClr val="EB5F01"/>
      </a:folHlink>
    </a:clrScheme>
    <a:fontScheme name="Custom 1">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A4E6"/>
            </a:gs>
            <a:gs pos="100000">
              <a:srgbClr val="1742DB"/>
            </a:gs>
          </a:gsLst>
          <a:lin ang="5400000" scaled="1"/>
          <a:tileRect/>
        </a:gradFill>
        <a:ln>
          <a:noFill/>
        </a:ln>
        <a:effectLst/>
      </a:spPr>
      <a:bodyPr lIns="91440" tIns="45720" rtlCol="0" anchor="ctr"/>
      <a:lstStyle>
        <a:defPPr algn="ctr">
          <a:lnSpc>
            <a:spcPct val="85000"/>
          </a:lnSpc>
          <a:defRPr sz="2000" dirty="0" smtClean="0">
            <a:solidFill>
              <a:prstClr val="white"/>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sz="2000" dirty="0" err="1" smtClean="0">
            <a:solidFill>
              <a:srgbClr val="000000"/>
            </a:solidFill>
            <a:latin typeface="Futura Bk"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14109</TotalTime>
  <Words>2880</Words>
  <Application>Microsoft Office PowerPoint</Application>
  <PresentationFormat>On-screen Show (16:9)</PresentationFormat>
  <Paragraphs>762</Paragraphs>
  <Slides>52</Slides>
  <Notes>6</Notes>
  <HiddenSlides>1</HiddenSlides>
  <MMClips>0</MMClips>
  <ScaleCrop>false</ScaleCrop>
  <HeadingPairs>
    <vt:vector size="6" baseType="variant">
      <vt:variant>
        <vt:lpstr>Fonts Used</vt:lpstr>
      </vt:variant>
      <vt:variant>
        <vt:i4>5</vt:i4>
      </vt:variant>
      <vt:variant>
        <vt:lpstr>Design Template</vt:lpstr>
      </vt:variant>
      <vt:variant>
        <vt:i4>35</vt:i4>
      </vt:variant>
      <vt:variant>
        <vt:lpstr>Slide Titles</vt:lpstr>
      </vt:variant>
      <vt:variant>
        <vt:i4>52</vt:i4>
      </vt:variant>
    </vt:vector>
  </HeadingPairs>
  <TitlesOfParts>
    <vt:vector size="92" baseType="lpstr">
      <vt:lpstr>Arial</vt:lpstr>
      <vt:lpstr>Futura Bk</vt:lpstr>
      <vt:lpstr>Wingdings</vt:lpstr>
      <vt:lpstr>Futura Hv</vt:lpstr>
      <vt:lpstr>ＭＳ Ｐゴシック</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HP Theme</vt:lpstr>
      <vt:lpstr>Cloud Computing: Security, Privacy and Trust Aspects across Public and Private Sectors  Industry Perspective</vt:lpstr>
      <vt:lpstr>Outline</vt:lpstr>
      <vt:lpstr>Outline</vt:lpstr>
      <vt:lpstr>Cloud Computing: Definition</vt:lpstr>
      <vt:lpstr>Cloud Service Layers</vt:lpstr>
      <vt:lpstr>Cloud Computing: Models</vt:lpstr>
      <vt:lpstr>Outline</vt:lpstr>
      <vt:lpstr>Today Security Management Lifecycle</vt:lpstr>
      <vt:lpstr>Stewardship in the Cloud Ecosystem Implications</vt:lpstr>
      <vt:lpstr>The Enterprise Cloud Consumer</vt:lpstr>
      <vt:lpstr>Cloud Computing: Implications</vt:lpstr>
      <vt:lpstr>Outline</vt:lpstr>
      <vt:lpstr>Current Trends of Relevance</vt:lpstr>
      <vt:lpstr>Adoption of Services in the Cloud</vt:lpstr>
      <vt:lpstr>Services in the Cloud                              [1/2]</vt:lpstr>
      <vt:lpstr>Services in the Cloud                              [2/2]</vt:lpstr>
      <vt:lpstr>Personal Cloud Services</vt:lpstr>
      <vt:lpstr>Opportunities and Threats</vt:lpstr>
      <vt:lpstr>(IT) Consumerisation of the Enterprise</vt:lpstr>
      <vt:lpstr>Traditional (IT) Enterprise Model</vt:lpstr>
      <vt:lpstr>Towards Consumerization of (IT) Enterprise</vt:lpstr>
      <vt:lpstr>Opportunities and Threats</vt:lpstr>
      <vt:lpstr>Cloud Computing: Requirements</vt:lpstr>
      <vt:lpstr>Cloud Computing: Initiatives</vt:lpstr>
      <vt:lpstr>Outline</vt:lpstr>
      <vt:lpstr>Some Future Directions</vt:lpstr>
      <vt:lpstr>Trusted Infrastructure</vt:lpstr>
      <vt:lpstr>Trusted Infrastructure</vt:lpstr>
      <vt:lpstr>Trusted Infrastructure: Trusted Virtualized Platform </vt:lpstr>
      <vt:lpstr>Paradigm Shift: Identities/Personae as “Virtualised Environment” in the Cloud</vt:lpstr>
      <vt:lpstr>Specifiable, Manageable and Attestable Virtualization Layer</vt:lpstr>
      <vt:lpstr>Security Analytics</vt:lpstr>
      <vt:lpstr>Security Analytics</vt:lpstr>
      <vt:lpstr>Complexity, Costs, Threats and Risks are All Increasing</vt:lpstr>
      <vt:lpstr>Problems with Security Investments</vt:lpstr>
      <vt:lpstr>Security Analytics</vt:lpstr>
      <vt:lpstr>Security Analytics:</vt:lpstr>
      <vt:lpstr>PACKAGED SECURITY ANALYTICS</vt:lpstr>
      <vt:lpstr>Cloud Stewardship Economics</vt:lpstr>
      <vt:lpstr>UK Government Founded Collaborative Initiative</vt:lpstr>
      <vt:lpstr>The Cloud Ecosystem</vt:lpstr>
      <vt:lpstr>Stewardship in the Cloud Ecosystem</vt:lpstr>
      <vt:lpstr>Summary of Cloud Stewardship Issues</vt:lpstr>
      <vt:lpstr>Cloud Ecosystem Economics</vt:lpstr>
      <vt:lpstr>Privacy Management</vt:lpstr>
      <vt:lpstr> Privacy Management   TSB EnCoRe Project</vt:lpstr>
      <vt:lpstr>EnCoRe: Enabling the Flow of Identity Data + Consent/Revocation </vt:lpstr>
      <vt:lpstr>EnCoRe:  Explicit Management of Consent and Revocation</vt:lpstr>
      <vt:lpstr>EnCoRe Project</vt:lpstr>
      <vt:lpstr>Outline</vt:lpstr>
      <vt:lpstr>Conclusions</vt:lpstr>
      <vt:lpstr>Q&amp;A</vt:lpstr>
    </vt:vector>
  </TitlesOfParts>
  <Company>Duarte 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Angle Light 16x9</dc:title>
  <dc:creator>Duarte Design, Inc.</dc:creator>
  <dc:description>www.duarte.com</dc:description>
  <cp:lastModifiedBy>Marco Casassa Mont</cp:lastModifiedBy>
  <cp:revision>589</cp:revision>
  <dcterms:created xsi:type="dcterms:W3CDTF">2009-08-12T21:02:47Z</dcterms:created>
  <dcterms:modified xsi:type="dcterms:W3CDTF">2010-09-15T10:47:40Z</dcterms:modified>
</cp:coreProperties>
</file>